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2a43e2925ba4d2b" /><Relationship Type="http://schemas.openxmlformats.org/officeDocument/2006/relationships/extended-properties" Target="/docProps/app.xml" Id="R0eabd3b9cd464677" /><Relationship Type="http://schemas.openxmlformats.org/officeDocument/2006/relationships/officeDocument" Target="/ppt/presentation.xml" Id="R13bb41136ae4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fa42dc08c4e7e"/>
  </p:sldMasterIdLst>
  <p:notesMasterIdLst>
    <p:notesMasterId xmlns:r="http://schemas.openxmlformats.org/officeDocument/2006/relationships" r:id="R4ac6b64df7d445bb"/>
  </p:notesMasterIdLst>
  <p:sldIdLst>
    <p:sldId xmlns:r="http://schemas.openxmlformats.org/officeDocument/2006/relationships" id="256" r:id="R759be25ae68345c6"/>
    <p:sldId xmlns:r="http://schemas.openxmlformats.org/officeDocument/2006/relationships" id="257" r:id="R2d3f8dbd01f844f5"/>
    <p:sldId xmlns:r="http://schemas.openxmlformats.org/officeDocument/2006/relationships" id="258" r:id="Rb2a0ca69612c4a7b"/>
    <p:sldId xmlns:r="http://schemas.openxmlformats.org/officeDocument/2006/relationships" id="259" r:id="Rb1426b52afcf42b3"/>
    <p:sldId xmlns:r="http://schemas.openxmlformats.org/officeDocument/2006/relationships" id="260" r:id="R16b289f1a69f4538"/>
    <p:sldId xmlns:r="http://schemas.openxmlformats.org/officeDocument/2006/relationships" id="261" r:id="R520b64df897f431e"/>
    <p:sldId xmlns:r="http://schemas.openxmlformats.org/officeDocument/2006/relationships" id="262" r:id="Rf267dee0ca9f4543"/>
    <p:sldId xmlns:r="http://schemas.openxmlformats.org/officeDocument/2006/relationships" id="263" r:id="Rf6718c73e0fb4e55"/>
    <p:sldId xmlns:r="http://schemas.openxmlformats.org/officeDocument/2006/relationships" id="264" r:id="R5d86526adf984b3e"/>
    <p:sldId xmlns:r="http://schemas.openxmlformats.org/officeDocument/2006/relationships" id="265" r:id="Rd3e7f5aaa71a4e6e"/>
    <p:sldId xmlns:r="http://schemas.openxmlformats.org/officeDocument/2006/relationships" id="266" r:id="Racca57f54de94140"/>
    <p:sldId xmlns:r="http://schemas.openxmlformats.org/officeDocument/2006/relationships" id="267" r:id="R1a9e74d87e704512"/>
    <p:sldId xmlns:r="http://schemas.openxmlformats.org/officeDocument/2006/relationships" id="268" r:id="R511672587dae46f6"/>
    <p:sldId xmlns:r="http://schemas.openxmlformats.org/officeDocument/2006/relationships" id="269" r:id="Rc58ec1b544c844aa"/>
    <p:sldId xmlns:r="http://schemas.openxmlformats.org/officeDocument/2006/relationships" id="270" r:id="R068cf0c816fd4393"/>
    <p:sldId xmlns:r="http://schemas.openxmlformats.org/officeDocument/2006/relationships" id="271" r:id="Rb5d0d96508bd4432"/>
    <p:sldId xmlns:r="http://schemas.openxmlformats.org/officeDocument/2006/relationships" id="272" r:id="Rfb7f107de9c64eb3"/>
    <p:sldId xmlns:r="http://schemas.openxmlformats.org/officeDocument/2006/relationships" id="273" r:id="R4cda39e877524e28"/>
    <p:sldId xmlns:r="http://schemas.openxmlformats.org/officeDocument/2006/relationships" id="274" r:id="R76d8c1f8379c4fb1"/>
    <p:sldId xmlns:r="http://schemas.openxmlformats.org/officeDocument/2006/relationships" id="275" r:id="R20549ef5c7f44c2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4a92cae98f84b28" /><Relationship Type="http://schemas.openxmlformats.org/officeDocument/2006/relationships/slideMaster" Target="/ppt/slideMasters/slideMaster1.xml" Id="Ra4cfa42dc08c4e7e" /><Relationship Type="http://schemas.openxmlformats.org/officeDocument/2006/relationships/notesMaster" Target="/ppt/notesMasters/notesMaster1.xml" Id="R4ac6b64df7d445bb" /><Relationship Type="http://schemas.openxmlformats.org/officeDocument/2006/relationships/presProps" Target="/ppt/presProps.xml" Id="Rea211cf8419740ec" /><Relationship Type="http://schemas.openxmlformats.org/officeDocument/2006/relationships/tableStyles" Target="/ppt/tableStyles.xml" Id="R402b6548179b4b95" /><Relationship Type="http://schemas.openxmlformats.org/officeDocument/2006/relationships/slide" Target="/ppt/slides/slide1.xml" Id="R759be25ae68345c6" /><Relationship Type="http://schemas.openxmlformats.org/officeDocument/2006/relationships/slide" Target="/ppt/slides/slide2.xml" Id="R2d3f8dbd01f844f5" /><Relationship Type="http://schemas.openxmlformats.org/officeDocument/2006/relationships/slide" Target="/ppt/slides/slide3.xml" Id="Rb2a0ca69612c4a7b" /><Relationship Type="http://schemas.openxmlformats.org/officeDocument/2006/relationships/slide" Target="/ppt/slides/slide4.xml" Id="Rb1426b52afcf42b3" /><Relationship Type="http://schemas.openxmlformats.org/officeDocument/2006/relationships/slide" Target="/ppt/slides/slide5.xml" Id="R16b289f1a69f4538" /><Relationship Type="http://schemas.openxmlformats.org/officeDocument/2006/relationships/slide" Target="/ppt/slides/slide6.xml" Id="R520b64df897f431e" /><Relationship Type="http://schemas.openxmlformats.org/officeDocument/2006/relationships/slide" Target="/ppt/slides/slide7.xml" Id="Rf267dee0ca9f4543" /><Relationship Type="http://schemas.openxmlformats.org/officeDocument/2006/relationships/slide" Target="/ppt/slides/slide8.xml" Id="Rf6718c73e0fb4e55" /><Relationship Type="http://schemas.openxmlformats.org/officeDocument/2006/relationships/slide" Target="/ppt/slides/slide9.xml" Id="R5d86526adf984b3e" /><Relationship Type="http://schemas.openxmlformats.org/officeDocument/2006/relationships/slide" Target="/ppt/slides/slide10.xml" Id="Rd3e7f5aaa71a4e6e" /><Relationship Type="http://schemas.openxmlformats.org/officeDocument/2006/relationships/slide" Target="/ppt/slides/slide11.xml" Id="Racca57f54de94140" /><Relationship Type="http://schemas.openxmlformats.org/officeDocument/2006/relationships/slide" Target="/ppt/slides/slide12.xml" Id="R1a9e74d87e704512" /><Relationship Type="http://schemas.openxmlformats.org/officeDocument/2006/relationships/slide" Target="/ppt/slides/slide13.xml" Id="R511672587dae46f6" /><Relationship Type="http://schemas.openxmlformats.org/officeDocument/2006/relationships/slide" Target="/ppt/slides/slide14.xml" Id="Rc58ec1b544c844aa" /><Relationship Type="http://schemas.openxmlformats.org/officeDocument/2006/relationships/slide" Target="/ppt/slides/slide15.xml" Id="R068cf0c816fd4393" /><Relationship Type="http://schemas.openxmlformats.org/officeDocument/2006/relationships/slide" Target="/ppt/slides/slide16.xml" Id="Rb5d0d96508bd4432" /><Relationship Type="http://schemas.openxmlformats.org/officeDocument/2006/relationships/slide" Target="/ppt/slides/slide17.xml" Id="Rfb7f107de9c64eb3" /><Relationship Type="http://schemas.openxmlformats.org/officeDocument/2006/relationships/slide" Target="/ppt/slides/slide18.xml" Id="R4cda39e877524e28" /><Relationship Type="http://schemas.openxmlformats.org/officeDocument/2006/relationships/slide" Target="/ppt/slides/slide19.xml" Id="R76d8c1f8379c4fb1" /><Relationship Type="http://schemas.openxmlformats.org/officeDocument/2006/relationships/slide" Target="/ppt/slides/slide20.xml" Id="R20549ef5c7f44c2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851db4edd954b6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9880f64ecc8448e" /><Relationship Type="http://schemas.openxmlformats.org/officeDocument/2006/relationships/notesMaster" Target="/ppt/notesMasters/notesMaster1.xml" Id="R27ceee17552a428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a908e010a704d6c" /><Relationship Type="http://schemas.openxmlformats.org/officeDocument/2006/relationships/notesMaster" Target="/ppt/notesMasters/notesMaster1.xml" Id="Rbead378067bd47f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d7158b6405a486c" /><Relationship Type="http://schemas.openxmlformats.org/officeDocument/2006/relationships/notesMaster" Target="/ppt/notesMasters/notesMaster1.xml" Id="Ra42e3c850fb34ff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097b9f8191d4420" /><Relationship Type="http://schemas.openxmlformats.org/officeDocument/2006/relationships/notesMaster" Target="/ppt/notesMasters/notesMaster1.xml" Id="Rfc93c4b43a40413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35a294163344e41" /><Relationship Type="http://schemas.openxmlformats.org/officeDocument/2006/relationships/notesMaster" Target="/ppt/notesMasters/notesMaster1.xml" Id="Rdc0b77b603e3427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8169f5235fd4c75" /><Relationship Type="http://schemas.openxmlformats.org/officeDocument/2006/relationships/notesMaster" Target="/ppt/notesMasters/notesMaster1.xml" Id="R7d10f38b788b445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b70e98fe8284208" /><Relationship Type="http://schemas.openxmlformats.org/officeDocument/2006/relationships/notesMaster" Target="/ppt/notesMasters/notesMaster1.xml" Id="R44d21fc0e32c4be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9b0e29604e54f0a" /><Relationship Type="http://schemas.openxmlformats.org/officeDocument/2006/relationships/notesMaster" Target="/ppt/notesMasters/notesMaster1.xml" Id="R36f07271856348c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52acc2d185b4b3d" /><Relationship Type="http://schemas.openxmlformats.org/officeDocument/2006/relationships/notesMaster" Target="/ppt/notesMasters/notesMaster1.xml" Id="R7e823c6e98254d0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45af85b02514362" /><Relationship Type="http://schemas.openxmlformats.org/officeDocument/2006/relationships/notesMaster" Target="/ppt/notesMasters/notesMaster1.xml" Id="Re3b813b7eb544d4a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d2b5779c77a49d9" /><Relationship Type="http://schemas.openxmlformats.org/officeDocument/2006/relationships/notesMaster" Target="/ppt/notesMasters/notesMaster1.xml" Id="R40de0b3d039f4d8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d47523eac9c4700" /><Relationship Type="http://schemas.openxmlformats.org/officeDocument/2006/relationships/notesMaster" Target="/ppt/notesMasters/notesMaster1.xml" Id="R75e4e6d2368949b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d93203413214475" /><Relationship Type="http://schemas.openxmlformats.org/officeDocument/2006/relationships/notesMaster" Target="/ppt/notesMasters/notesMaster1.xml" Id="R15794d37092340d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aec0158678145bb" /><Relationship Type="http://schemas.openxmlformats.org/officeDocument/2006/relationships/notesMaster" Target="/ppt/notesMasters/notesMaster1.xml" Id="R3270e4264b40440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8d9624fe6ad4327" /><Relationship Type="http://schemas.openxmlformats.org/officeDocument/2006/relationships/notesMaster" Target="/ppt/notesMasters/notesMaster1.xml" Id="R712f3117b31a426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393fe3d8c7f4bc4" /><Relationship Type="http://schemas.openxmlformats.org/officeDocument/2006/relationships/notesMaster" Target="/ppt/notesMasters/notesMaster1.xml" Id="R7fb575e504b9450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2ccdee30f5043a0" /><Relationship Type="http://schemas.openxmlformats.org/officeDocument/2006/relationships/notesMaster" Target="/ppt/notesMasters/notesMaster1.xml" Id="Rd451478eadc54ac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0b3932125ac4d18" /><Relationship Type="http://schemas.openxmlformats.org/officeDocument/2006/relationships/notesMaster" Target="/ppt/notesMasters/notesMaster1.xml" Id="R4ccc8be2cbe8470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c1f873763e14cd1" /><Relationship Type="http://schemas.openxmlformats.org/officeDocument/2006/relationships/notesMaster" Target="/ppt/notesMasters/notesMaster1.xml" Id="Rf1c1d607a3f5462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34dc556ab5e4a29" /><Relationship Type="http://schemas.openxmlformats.org/officeDocument/2006/relationships/notesMaster" Target="/ppt/notesMasters/notesMaster1.xml" Id="R55042632671b4fc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Theme-specific ad concept. The scene is the actual theme and named motif.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Theme-specific ad concept. The scene is the actual theme and named motif.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Theme-specific ad concept. The scene is the actual theme and named motif.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Y2K motif names: Chrome Candy, Pixel Diary, Midnight Profile.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Actual chemistry result: 3 mol H2 and 1 mol O2 produce a theoretical 2 mol H2O. O2 limits. 1.5 mol actual product gives 75% yield. Capture evidence: video/source-captures/capture-evidence.json.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Pictured result is a Lotka–Volterra model, not a forecast of a real ecosystem. Capture evidence: video/source-captures/capture-evidence.json.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Calibration example uses six synthetic concentration/absorbance observations. Linear regression result y = 0.00809524 + 0.0597143x. A high R-squared does not establish model suitability. Capture evidence: video/source-captures/capture-evidence.json.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Editable carousel script. Use actual checker, graph and table captures beside each statement.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Suggested launch placements. This is a proposed use plan, not a claim that placements are approved or that paid campaigns have launched.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Editable landscape digital ad. QR destination is https://chalkinverse.com/. Device-local saving does not imply cloud synchronization.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The pictured four-row limit has three actual correct verdicts.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Limit: lim x→2 (x³−8)/(x−2). Algebra valid for x≠2. Checker verdicts verified in the native app.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Math tool count includes Text, Math, Check, Graph and Table. Chemistry table entries span 37 tables. Biology references include codons and amino acids.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Theme-specific ad concept. The scene is the actual theme and named motif.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Theme-specific ad concept. The scene is the actual theme and named motif.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Theme-specific ad concept. The scene is the actual theme and named motif.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Theme-specific ad concept. The scene is the actual theme and named motif.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imagery: authentic Chalk Inverse screenshots captured from the owner's V200.3 site files. Source of capabilities and catalog counts: marketing/launch-kit/college-feature-evidence.json and the application tool catalog. Theme-specific ad concept. The scene is the actual theme and named motif.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0079ddaf9466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8d908bc0a07448c" /><Relationship Type="http://schemas.openxmlformats.org/officeDocument/2006/relationships/slideLayout" Target="/ppt/slideLayouts/slideLayout1.xml" Id="R728bceb96f774e4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bceb96f774e4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e23bf78704903" /><Relationship Type="http://schemas.openxmlformats.org/officeDocument/2006/relationships/image" Target="/ppt/media/image.png" Id="R62626fe2eb994b37" /><Relationship Type="http://schemas.openxmlformats.org/officeDocument/2006/relationships/image" Target="/ppt/media/image2.jpg" Id="Rbaf536a62511434e" /><Relationship Type="http://schemas.openxmlformats.org/officeDocument/2006/relationships/notesSlide" Target="/ppt/notesSlides/notesSlide1.xml" Id="Re9960249e655408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2593a6f5f4fe7" /><Relationship Type="http://schemas.openxmlformats.org/officeDocument/2006/relationships/image" Target="/ppt/media/image14.png" Id="R14518f7c0ab84043" /><Relationship Type="http://schemas.openxmlformats.org/officeDocument/2006/relationships/image" Target="/ppt/media/image15.jpg" Id="R9165000898f24eca" /><Relationship Type="http://schemas.openxmlformats.org/officeDocument/2006/relationships/notesSlide" Target="/ppt/notesSlides/notesSlide10.xml" Id="R42db55c87e964a2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160ad11534e49" /><Relationship Type="http://schemas.openxmlformats.org/officeDocument/2006/relationships/image" Target="/ppt/media/image16.png" Id="R3e4cf5642e6f40a4" /><Relationship Type="http://schemas.openxmlformats.org/officeDocument/2006/relationships/image" Target="/ppt/media/image17.jpg" Id="R69a2019899994c0d" /><Relationship Type="http://schemas.openxmlformats.org/officeDocument/2006/relationships/notesSlide" Target="/ppt/notesSlides/notesSlide11.xml" Id="R7a8a208754e4427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8bd422cba487e" /><Relationship Type="http://schemas.openxmlformats.org/officeDocument/2006/relationships/image" Target="/ppt/media/image18.png" Id="R102af1e623e54c5c" /><Relationship Type="http://schemas.openxmlformats.org/officeDocument/2006/relationships/image" Target="/ppt/media/image19.jpg" Id="R4d629387e5df4a81" /><Relationship Type="http://schemas.openxmlformats.org/officeDocument/2006/relationships/notesSlide" Target="/ppt/notesSlides/notesSlide12.xml" Id="R84cd97ad99bd44d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fb87233d848ef" /><Relationship Type="http://schemas.openxmlformats.org/officeDocument/2006/relationships/image" Target="/ppt/media/image20.jpg" Id="R5f6a233dd5e04ee6" /><Relationship Type="http://schemas.openxmlformats.org/officeDocument/2006/relationships/image" Target="/ppt/media/image21.jpg" Id="Re6dfaf0de4844a21" /><Relationship Type="http://schemas.openxmlformats.org/officeDocument/2006/relationships/image" Target="/ppt/media/image22.jpg" Id="R0b59d3c29bed43f7" /><Relationship Type="http://schemas.openxmlformats.org/officeDocument/2006/relationships/notesSlide" Target="/ppt/notesSlides/notesSlide13.xml" Id="R65fd7eab86f94a6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a8863b70f442b" /><Relationship Type="http://schemas.openxmlformats.org/officeDocument/2006/relationships/image" Target="/ppt/media/image23.png" Id="R9be2ddfd94664f2c" /><Relationship Type="http://schemas.openxmlformats.org/officeDocument/2006/relationships/image" Target="/ppt/media/image24.png" Id="Ra7505c8170cf4866" /><Relationship Type="http://schemas.openxmlformats.org/officeDocument/2006/relationships/notesSlide" Target="/ppt/notesSlides/notesSlide14.xml" Id="R4e75072351ac4cb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cd98c0ed64a94" /><Relationship Type="http://schemas.openxmlformats.org/officeDocument/2006/relationships/image" Target="/ppt/media/image25.png" Id="Rf2a7e725013642b8" /><Relationship Type="http://schemas.openxmlformats.org/officeDocument/2006/relationships/image" Target="/ppt/media/image26.png" Id="R3446569c68f14a99" /><Relationship Type="http://schemas.openxmlformats.org/officeDocument/2006/relationships/notesSlide" Target="/ppt/notesSlides/notesSlide15.xml" Id="Rda9e55cb1bae49f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821408c9f41fb" /><Relationship Type="http://schemas.openxmlformats.org/officeDocument/2006/relationships/image" Target="/ppt/media/image27.png" Id="Red4edf01956e4685" /><Relationship Type="http://schemas.openxmlformats.org/officeDocument/2006/relationships/image" Target="/ppt/media/image28.png" Id="R999274757e704379" /><Relationship Type="http://schemas.openxmlformats.org/officeDocument/2006/relationships/notesSlide" Target="/ppt/notesSlides/notesSlide16.xml" Id="R7f1835c8d42446e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9dd4b224b422b" /><Relationship Type="http://schemas.openxmlformats.org/officeDocument/2006/relationships/notesSlide" Target="/ppt/notesSlides/notesSlide17.xml" Id="Rd271340981564a9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2c8d2043a40cc" /><Relationship Type="http://schemas.openxmlformats.org/officeDocument/2006/relationships/notesSlide" Target="/ppt/notesSlides/notesSlide18.xml" Id="R685e61df2b294ec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c7a39aed94888" /><Relationship Type="http://schemas.openxmlformats.org/officeDocument/2006/relationships/image" Target="/ppt/media/image29.png" Id="Rf0f118613c834292" /><Relationship Type="http://schemas.openxmlformats.org/officeDocument/2006/relationships/image" Target="/ppt/media/image30.png" Id="Rc6675afe34094e91" /><Relationship Type="http://schemas.openxmlformats.org/officeDocument/2006/relationships/notesSlide" Target="/ppt/notesSlides/notesSlide19.xml" Id="Ra3220d4458a8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aa84c71a844ec" /><Relationship Type="http://schemas.openxmlformats.org/officeDocument/2006/relationships/image" Target="/ppt/media/image3.jpg" Id="R95086ec1eae442a8" /><Relationship Type="http://schemas.openxmlformats.org/officeDocument/2006/relationships/notesSlide" Target="/ppt/notesSlides/notesSlide2.xml" Id="Rcc2078fc028b4d2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a2320300541ec" /><Relationship Type="http://schemas.openxmlformats.org/officeDocument/2006/relationships/image" Target="/ppt/media/image31.png" Id="R9174f4760fd348d2" /><Relationship Type="http://schemas.openxmlformats.org/officeDocument/2006/relationships/image" Target="/ppt/media/image32.png" Id="R3a42595b8c7543a2" /><Relationship Type="http://schemas.openxmlformats.org/officeDocument/2006/relationships/notesSlide" Target="/ppt/notesSlides/notesSlide20.xml" Id="R784af2203f4a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725c6b8dc4c54" /><Relationship Type="http://schemas.openxmlformats.org/officeDocument/2006/relationships/notesSlide" Target="/ppt/notesSlides/notesSlide3.xml" Id="R04e349ffa374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4409aa4cb4d4c" /><Relationship Type="http://schemas.openxmlformats.org/officeDocument/2006/relationships/notesSlide" Target="/ppt/notesSlides/notesSlide4.xml" Id="R76d45e60a1d3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f841041844217" /><Relationship Type="http://schemas.openxmlformats.org/officeDocument/2006/relationships/image" Target="/ppt/media/image4.png" Id="R7ccfe10b6b4a4c6c" /><Relationship Type="http://schemas.openxmlformats.org/officeDocument/2006/relationships/image" Target="/ppt/media/image5.jpg" Id="Rcd923a5b7fbd48c7" /><Relationship Type="http://schemas.openxmlformats.org/officeDocument/2006/relationships/notesSlide" Target="/ppt/notesSlides/notesSlide5.xml" Id="Rd78039876c91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75ad9e9224ba6" /><Relationship Type="http://schemas.openxmlformats.org/officeDocument/2006/relationships/image" Target="/ppt/media/image6.png" Id="Rf4a70963307947cf" /><Relationship Type="http://schemas.openxmlformats.org/officeDocument/2006/relationships/image" Target="/ppt/media/image7.jpg" Id="R4051367e154241c5" /><Relationship Type="http://schemas.openxmlformats.org/officeDocument/2006/relationships/notesSlide" Target="/ppt/notesSlides/notesSlide6.xml" Id="R99e26eb22e8240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db7366a8940de" /><Relationship Type="http://schemas.openxmlformats.org/officeDocument/2006/relationships/image" Target="/ppt/media/image8.png" Id="Ra474ca42159f4010" /><Relationship Type="http://schemas.openxmlformats.org/officeDocument/2006/relationships/image" Target="/ppt/media/image9.jpg" Id="R4bbc989d3c304731" /><Relationship Type="http://schemas.openxmlformats.org/officeDocument/2006/relationships/notesSlide" Target="/ppt/notesSlides/notesSlide7.xml" Id="Rf01475de0206420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493583f0c4b7b" /><Relationship Type="http://schemas.openxmlformats.org/officeDocument/2006/relationships/image" Target="/ppt/media/image10.png" Id="R87087ae2ea174bd3" /><Relationship Type="http://schemas.openxmlformats.org/officeDocument/2006/relationships/image" Target="/ppt/media/image11.jpg" Id="R086c2b1fdd0948e7" /><Relationship Type="http://schemas.openxmlformats.org/officeDocument/2006/relationships/notesSlide" Target="/ppt/notesSlides/notesSlide8.xml" Id="R618c31fda90f450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77975983540b2" /><Relationship Type="http://schemas.openxmlformats.org/officeDocument/2006/relationships/image" Target="/ppt/media/image12.png" Id="R859670a8002d486a" /><Relationship Type="http://schemas.openxmlformats.org/officeDocument/2006/relationships/image" Target="/ppt/media/image13.jpg" Id="Re45c740f7a2043d7" /><Relationship Type="http://schemas.openxmlformats.org/officeDocument/2006/relationships/notesSlide" Target="/ppt/notesSlides/notesSlide9.xml" Id="Rf6c20800d0f140d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1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626fe2eb994b37"/>
          <a:stretch xmlns:a="http://schemas.openxmlformats.org/drawingml/2006/main"/>
        </p:blipFill>
        <p:spPr>
          <a:xfrm xmlns:a="http://schemas.openxmlformats.org/drawingml/2006/main">
            <a:off x="878205" y="361950"/>
            <a:ext cx="1653540" cy="590550"/>
          </a:xfrm>
          <a:prstGeom xmlns:a="http://schemas.openxmlformats.org/drawingml/2006/main" prst="rect">
            <a:avLst/>
          </a:prstGeom>
        </p:spPr>
      </p:pic>
      <p:sp>
        <p:nvSpPr>
          <p:cNvPr id="2" name="Your work.&#10;Your world.">
            <a:extLst xmlns:a="http://schemas.openxmlformats.org/drawingml/2006/main">
              <a:ext uri="{FF2B5EF4-FFF2-40B4-BE49-F238E27FC236}">
                <a16:creationId xmlns:a16="http://schemas.microsoft.com/office/drawing/2014/main" id="{A534AEF6-88B7-40BC-8501-B4D93DFA3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571625"/>
            <a:ext cx="4143375" cy="2266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250" b="0">
                <a:solidFill>
                  <a:srgbClr val="EEEAF7"/>
                </a:solidFill>
                <a:latin typeface="Georgia"/>
                <a:ea typeface="Georgia"/>
                <a:cs typeface="Georgia"/>
              </a:defRPr>
            </a:pPr>
            <a:r>
              <a:rPr sz="5250" b="0">
                <a:solidFill>
                  <a:srgbClr val="EEEAF7"/>
                </a:solidFill>
                <a:latin typeface="Georgia"/>
                <a:ea typeface="Georgia"/>
                <a:cs typeface="Georgia"/>
              </a:rPr>
              <a:t>Your work.</a:t>
            </a:r>
          </a:p>
          <a:p xmlns:a="http://schemas.openxmlformats.org/drawingml/2006/main">
            <a:pPr algn="l">
              <a:defRPr sz="5250" b="0">
                <a:solidFill>
                  <a:srgbClr val="EEEAF7"/>
                </a:solidFill>
                <a:latin typeface="Georgia"/>
                <a:ea typeface="Georgia"/>
                <a:cs typeface="Georgia"/>
              </a:defRPr>
            </a:pPr>
            <a:r>
              <a:rPr sz="5250" b="0">
                <a:solidFill>
                  <a:srgbClr val="EEEAF7"/>
                </a:solidFill>
                <a:latin typeface="Georgia"/>
                <a:ea typeface="Georgia"/>
                <a:cs typeface="Georgia"/>
              </a:rPr>
              <a:t>Your world.</a:t>
            </a:r>
          </a:p>
        </p:txBody>
      </p:sp>
      <p:sp>
        <p:nvSpPr>
          <p:cNvPr id="3" name="Chalk Inverse&#10;Campus and digital advertisi">
            <a:extLst xmlns:a="http://schemas.openxmlformats.org/drawingml/2006/main">
              <a:ext uri="{FF2B5EF4-FFF2-40B4-BE49-F238E27FC236}">
                <a16:creationId xmlns:a16="http://schemas.microsoft.com/office/drawing/2014/main" id="{E7DB9D18-103B-4D42-9D30-4F4F5625C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286250"/>
            <a:ext cx="3714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D3D6ED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D3D6ED"/>
                </a:solidFill>
                <a:latin typeface="Arial"/>
                <a:ea typeface="Arial"/>
                <a:cs typeface="Arial"/>
              </a:rPr>
              <a:t>Chalk Inverse</a:t>
            </a:r>
          </a:p>
          <a:p xmlns:a="http://schemas.openxmlformats.org/drawingml/2006/main">
            <a:pPr algn="l">
              <a:defRPr sz="1875" b="0">
                <a:solidFill>
                  <a:srgbClr val="D3D6ED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D3D6ED"/>
                </a:solidFill>
                <a:latin typeface="Arial"/>
                <a:ea typeface="Arial"/>
                <a:cs typeface="Arial"/>
              </a:rPr>
              <a:t>Campus and digital advertising</a:t>
            </a:r>
          </a:p>
        </p:txBody>
      </p:sp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f536a62511434e"/>
          <a:stretch xmlns:a="http://schemas.openxmlformats.org/drawingml/2006/main"/>
        </p:blipFill>
        <p:spPr>
          <a:xfrm xmlns:a="http://schemas.openxmlformats.org/drawingml/2006/main">
            <a:off x="4572000" y="668198"/>
            <a:ext cx="7429500" cy="5454929"/>
          </a:xfrm>
          <a:prstGeom xmlns:a="http://schemas.openxmlformats.org/drawingml/2006/main" prst="rect">
            <a:avLst/>
          </a:prstGeom>
        </p:spPr>
      </p:pic>
      <p:sp>
        <p:nvSpPr>
          <p:cNvPr id="5" name="chalkinverse.com">
            <a:extLst xmlns:a="http://schemas.openxmlformats.org/drawingml/2006/main">
              <a:ext uri="{FF2B5EF4-FFF2-40B4-BE49-F238E27FC236}">
                <a16:creationId xmlns:a16="http://schemas.microsoft.com/office/drawing/2014/main" id="{9E66E1BC-5757-402C-AEBC-CA380E675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076950"/>
            <a:ext cx="619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EEEAF7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EEEAF7"/>
                </a:solidFill>
                <a:latin typeface="Arial"/>
                <a:ea typeface="Arial"/>
                <a:cs typeface="Arial"/>
              </a:rPr>
              <a:t>chalkinverse.com</a:t>
            </a:r>
          </a:p>
        </p:txBody>
      </p:sp>
    </p:spTree>
    <p:extLst>
      <p:ext uri="{BB962C8B-B14F-4D97-AF65-F5344CB8AC3E}">
        <p14:creationId xmlns:p14="http://schemas.microsoft.com/office/powerpoint/2010/main" val="105460007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EBD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518f7c0ab84043"/>
          <a:stretch xmlns:a="http://schemas.openxmlformats.org/drawingml/2006/main"/>
        </p:blipFill>
        <p:spPr>
          <a:xfrm xmlns:a="http://schemas.openxmlformats.org/drawingml/2006/main">
            <a:off x="772795" y="323850"/>
            <a:ext cx="1692910" cy="590550"/>
          </a:xfrm>
          <a:prstGeom xmlns:a="http://schemas.openxmlformats.org/drawingml/2006/main" prst="rect">
            <a:avLst/>
          </a:prstGeom>
        </p:spPr>
      </p:pic>
      <p:sp>
        <p:nvSpPr>
          <p:cNvPr id="2" name="HEIRLOOM LIBRARY / OXBLOOD &amp; IVORY">
            <a:extLst xmlns:a="http://schemas.openxmlformats.org/drawingml/2006/main">
              <a:ext uri="{FF2B5EF4-FFF2-40B4-BE49-F238E27FC236}">
                <a16:creationId xmlns:a16="http://schemas.microsoft.com/office/drawing/2014/main" id="{B92FB68D-9967-4FA5-AECD-F28B257C1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14425"/>
            <a:ext cx="40100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2374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623744"/>
                </a:solidFill>
                <a:latin typeface="Arial"/>
                <a:ea typeface="Arial"/>
                <a:cs typeface="Arial"/>
              </a:rPr>
              <a:t>HEIRLOOM LIBRARY / OXBLOOD &amp; IVORY</a:t>
            </a:r>
          </a:p>
        </p:txBody>
      </p:sp>
      <p:sp>
        <p:nvSpPr>
          <p:cNvPr id="3" name="One limit.&#10;Three ways in.">
            <a:extLst xmlns:a="http://schemas.openxmlformats.org/drawingml/2006/main">
              <a:ext uri="{FF2B5EF4-FFF2-40B4-BE49-F238E27FC236}">
                <a16:creationId xmlns:a16="http://schemas.microsoft.com/office/drawing/2014/main" id="{7E3F6DFD-2E8F-47D7-AE37-3323911CA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847850"/>
            <a:ext cx="4010025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0">
                <a:solidFill>
                  <a:srgbClr val="623744"/>
                </a:solidFill>
                <a:latin typeface="Georgia"/>
                <a:ea typeface="Georgia"/>
                <a:cs typeface="Georgia"/>
              </a:defRPr>
            </a:pPr>
            <a:r>
              <a:rPr sz="3900" b="0">
                <a:solidFill>
                  <a:srgbClr val="623744"/>
                </a:solidFill>
                <a:latin typeface="Georgia"/>
                <a:ea typeface="Georgia"/>
                <a:cs typeface="Georgia"/>
              </a:rPr>
              <a:t>One limit.</a:t>
            </a:r>
          </a:p>
          <a:p xmlns:a="http://schemas.openxmlformats.org/drawingml/2006/main">
            <a:pPr algn="l">
              <a:defRPr sz="3900" b="0">
                <a:solidFill>
                  <a:srgbClr val="623744"/>
                </a:solidFill>
                <a:latin typeface="Georgia"/>
                <a:ea typeface="Georgia"/>
                <a:cs typeface="Georgia"/>
              </a:defRPr>
            </a:pPr>
            <a:r>
              <a:rPr sz="3900" b="0">
                <a:solidFill>
                  <a:srgbClr val="623744"/>
                </a:solidFill>
                <a:latin typeface="Georgia"/>
                <a:ea typeface="Georgia"/>
                <a:cs typeface="Georgia"/>
              </a:rPr>
              <a:t>Three ways in.</a:t>
            </a:r>
          </a:p>
        </p:txBody>
      </p:sp>
      <p:sp>
        <p:nvSpPr>
          <p:cNvPr id="4" name="Your steps, graph and table. Bound togethe">
            <a:extLst xmlns:a="http://schemas.openxmlformats.org/drawingml/2006/main">
              <a:ext uri="{FF2B5EF4-FFF2-40B4-BE49-F238E27FC236}">
                <a16:creationId xmlns:a16="http://schemas.microsoft.com/office/drawing/2014/main" id="{1F608EB3-F588-4329-9E9C-D36CFC6F0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333875"/>
            <a:ext cx="401002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23744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623744"/>
                </a:solidFill>
                <a:latin typeface="Arial"/>
                <a:ea typeface="Arial"/>
                <a:cs typeface="Arial"/>
              </a:rPr>
              <a:t>Your steps, graph and table. Bound together on your board.</a:t>
            </a:r>
          </a:p>
        </p:txBody>
      </p:sp>
      <p:sp>
        <p:nvSpPr>
          <p:cNvPr id="5" name="Open your next chapter.">
            <a:extLst xmlns:a="http://schemas.openxmlformats.org/drawingml/2006/main">
              <a:ext uri="{FF2B5EF4-FFF2-40B4-BE49-F238E27FC236}">
                <a16:creationId xmlns:a16="http://schemas.microsoft.com/office/drawing/2014/main" id="{D0436586-8F4A-47A3-BEB8-6F7E1DF3C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667375"/>
            <a:ext cx="40100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623744"/>
                </a:solidFill>
                <a:latin typeface="Georgia"/>
                <a:ea typeface="Georgia"/>
                <a:cs typeface="Georgia"/>
              </a:defRPr>
            </a:pPr>
            <a:r>
              <a:rPr sz="1725" b="1">
                <a:solidFill>
                  <a:srgbClr val="623744"/>
                </a:solidFill>
                <a:latin typeface="Georgia"/>
                <a:ea typeface="Georgia"/>
                <a:cs typeface="Georgia"/>
              </a:rPr>
              <a:t>Open your next chapter.</a:t>
            </a:r>
          </a:p>
        </p:txBody>
      </p:sp>
      <p:sp>
        <p:nvSpPr>
          <p:cNvPr id="6" name="chalkinverse.com">
            <a:extLst xmlns:a="http://schemas.openxmlformats.org/drawingml/2006/main">
              <a:ext uri="{FF2B5EF4-FFF2-40B4-BE49-F238E27FC236}">
                <a16:creationId xmlns:a16="http://schemas.microsoft.com/office/drawing/2014/main" id="{F2876051-4D84-4ECC-8CE7-16F16355C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6181725"/>
            <a:ext cx="40100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623744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623744"/>
                </a:solidFill>
                <a:latin typeface="Arial"/>
                <a:ea typeface="Arial"/>
                <a:cs typeface="Arial"/>
              </a:rPr>
              <a:t>chalkinverse.com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65000898f24eca"/>
          <a:stretch xmlns:a="http://schemas.openxmlformats.org/drawingml/2006/main"/>
        </p:blipFill>
        <p:spPr>
          <a:xfrm xmlns:a="http://schemas.openxmlformats.org/drawingml/2006/main">
            <a:off x="4714875" y="1411212"/>
            <a:ext cx="7286625" cy="535002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104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F1D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4cf5642e6f40a4"/>
          <a:stretch xmlns:a="http://schemas.openxmlformats.org/drawingml/2006/main"/>
        </p:blipFill>
        <p:spPr>
          <a:xfrm xmlns:a="http://schemas.openxmlformats.org/drawingml/2006/main">
            <a:off x="8107257" y="323850"/>
            <a:ext cx="1482937" cy="590550"/>
          </a:xfrm>
          <a:prstGeom xmlns:a="http://schemas.openxmlformats.org/drawingml/2006/main" prst="rect">
            <a:avLst/>
          </a:prstGeom>
        </p:spPr>
      </p:pic>
      <p:sp>
        <p:nvSpPr>
          <p:cNvPr id="2" name="ART ROOM / GOUACHE GARDEN">
            <a:extLst xmlns:a="http://schemas.openxmlformats.org/drawingml/2006/main">
              <a:ext uri="{FF2B5EF4-FFF2-40B4-BE49-F238E27FC236}">
                <a16:creationId xmlns:a16="http://schemas.microsoft.com/office/drawing/2014/main" id="{540D4BE1-7AE4-4121-BE78-21A2C1F8D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1114425"/>
            <a:ext cx="3905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94E39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94E39"/>
                </a:solidFill>
                <a:latin typeface="Arial"/>
                <a:ea typeface="Arial"/>
                <a:cs typeface="Arial"/>
              </a:rPr>
              <a:t>ART ROOM / GOUACHE GARDEN</a:t>
            </a:r>
          </a:p>
        </p:txBody>
      </p:sp>
      <p:sp>
        <p:nvSpPr>
          <p:cNvPr id="3" name="Sketch the idea.&#10;Work out the math.">
            <a:extLst xmlns:a="http://schemas.openxmlformats.org/drawingml/2006/main">
              <a:ext uri="{FF2B5EF4-FFF2-40B4-BE49-F238E27FC236}">
                <a16:creationId xmlns:a16="http://schemas.microsoft.com/office/drawing/2014/main" id="{C6CF8D90-30CA-4C8D-A98D-7FE288FF2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1847850"/>
            <a:ext cx="3905250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275" b="0">
                <a:solidFill>
                  <a:srgbClr val="294E39"/>
                </a:solidFill>
                <a:latin typeface="Arial"/>
                <a:ea typeface="Arial"/>
                <a:cs typeface="Arial"/>
              </a:defRPr>
            </a:pPr>
            <a:r>
              <a:rPr sz="4275" b="0">
                <a:solidFill>
                  <a:srgbClr val="294E39"/>
                </a:solidFill>
                <a:latin typeface="Arial"/>
                <a:ea typeface="Arial"/>
                <a:cs typeface="Arial"/>
              </a:rPr>
              <a:t>Sketch the idea.</a:t>
            </a:r>
          </a:p>
          <a:p xmlns:a="http://schemas.openxmlformats.org/drawingml/2006/main">
            <a:pPr algn="l">
              <a:defRPr sz="4275" b="0">
                <a:solidFill>
                  <a:srgbClr val="294E39"/>
                </a:solidFill>
                <a:latin typeface="Arial"/>
                <a:ea typeface="Arial"/>
                <a:cs typeface="Arial"/>
              </a:defRPr>
            </a:pPr>
            <a:r>
              <a:rPr sz="4275" b="0">
                <a:solidFill>
                  <a:srgbClr val="294E39"/>
                </a:solidFill>
                <a:latin typeface="Arial"/>
                <a:ea typeface="Arial"/>
                <a:cs typeface="Arial"/>
              </a:rPr>
              <a:t>Work out the math.</a:t>
            </a:r>
          </a:p>
        </p:txBody>
      </p:sp>
      <p:sp>
        <p:nvSpPr>
          <p:cNvPr id="4" name="Draw alongside equations. Add a graph. Giv">
            <a:extLst xmlns:a="http://schemas.openxmlformats.org/drawingml/2006/main">
              <a:ext uri="{FF2B5EF4-FFF2-40B4-BE49-F238E27FC236}">
                <a16:creationId xmlns:a16="http://schemas.microsoft.com/office/drawing/2014/main" id="{736A3525-A2FA-4C79-A6BC-769D5351E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333875"/>
            <a:ext cx="3905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294E3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294E39"/>
                </a:solidFill>
                <a:latin typeface="Arial"/>
                <a:ea typeface="Arial"/>
                <a:cs typeface="Arial"/>
              </a:rPr>
              <a:t>Draw alongside equations. Add a graph. Give your thinking room.</a:t>
            </a:r>
          </a:p>
        </p:txBody>
      </p:sp>
      <p:sp>
        <p:nvSpPr>
          <p:cNvPr id="5" name="Make a board worth coming back to.">
            <a:extLst xmlns:a="http://schemas.openxmlformats.org/drawingml/2006/main">
              <a:ext uri="{FF2B5EF4-FFF2-40B4-BE49-F238E27FC236}">
                <a16:creationId xmlns:a16="http://schemas.microsoft.com/office/drawing/2014/main" id="{61CB872C-655D-440F-B375-57394EDD0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5667375"/>
            <a:ext cx="390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94E39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94E39"/>
                </a:solidFill>
                <a:latin typeface="Arial"/>
                <a:ea typeface="Arial"/>
                <a:cs typeface="Arial"/>
              </a:rPr>
              <a:t>Make a board worth coming back to.</a:t>
            </a:r>
          </a:p>
        </p:txBody>
      </p:sp>
      <p:sp>
        <p:nvSpPr>
          <p:cNvPr id="6" name="chalkinverse.com">
            <a:extLst xmlns:a="http://schemas.openxmlformats.org/drawingml/2006/main">
              <a:ext uri="{FF2B5EF4-FFF2-40B4-BE49-F238E27FC236}">
                <a16:creationId xmlns:a16="http://schemas.microsoft.com/office/drawing/2014/main" id="{FEC76EA8-4315-450D-B083-4881C7EDC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6181725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94E39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94E39"/>
                </a:solidFill>
                <a:latin typeface="Arial"/>
                <a:ea typeface="Arial"/>
                <a:cs typeface="Arial"/>
              </a:rPr>
              <a:t>chalkinverse.com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a2019899994c0d"/>
          <a:stretch xmlns:a="http://schemas.openxmlformats.org/drawingml/2006/main"/>
        </p:blipFill>
        <p:spPr>
          <a:xfrm xmlns:a="http://schemas.openxmlformats.org/drawingml/2006/main">
            <a:off x="190500" y="1411212"/>
            <a:ext cx="7286625" cy="535002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6607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EDEB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2af1e623e54c5c"/>
          <a:stretch xmlns:a="http://schemas.openxmlformats.org/drawingml/2006/main"/>
        </p:blipFill>
        <p:spPr>
          <a:xfrm xmlns:a="http://schemas.openxmlformats.org/drawingml/2006/main">
            <a:off x="792480" y="323850"/>
            <a:ext cx="1653540" cy="590550"/>
          </a:xfrm>
          <a:prstGeom xmlns:a="http://schemas.openxmlformats.org/drawingml/2006/main" prst="rect">
            <a:avLst/>
          </a:prstGeom>
        </p:spPr>
      </p:pic>
      <p:sp>
        <p:nvSpPr>
          <p:cNvPr id="2" name="Y2K / CHROME CANDY">
            <a:extLst xmlns:a="http://schemas.openxmlformats.org/drawingml/2006/main">
              <a:ext uri="{FF2B5EF4-FFF2-40B4-BE49-F238E27FC236}">
                <a16:creationId xmlns:a16="http://schemas.microsoft.com/office/drawing/2014/main" id="{A10B26E4-B2CE-4306-9500-D9443AE97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14425"/>
            <a:ext cx="40100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3C6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53C67"/>
                </a:solidFill>
                <a:latin typeface="Arial"/>
                <a:ea typeface="Arial"/>
                <a:cs typeface="Arial"/>
              </a:rPr>
              <a:t>Y2K / CHROME CANDY</a:t>
            </a:r>
          </a:p>
        </p:txBody>
      </p:sp>
      <p:sp>
        <p:nvSpPr>
          <p:cNvPr id="3" name="Make this tab&#10;your space.">
            <a:extLst xmlns:a="http://schemas.openxmlformats.org/drawingml/2006/main">
              <a:ext uri="{FF2B5EF4-FFF2-40B4-BE49-F238E27FC236}">
                <a16:creationId xmlns:a16="http://schemas.microsoft.com/office/drawing/2014/main" id="{AE692579-052A-458E-92ED-101438408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847850"/>
            <a:ext cx="4010025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353C67"/>
                </a:solidFill>
                <a:latin typeface="Consolas"/>
                <a:ea typeface="Consolas"/>
                <a:cs typeface="Consolas"/>
              </a:defRPr>
            </a:pPr>
            <a:r>
              <a:rPr sz="3900" b="1">
                <a:solidFill>
                  <a:srgbClr val="353C67"/>
                </a:solidFill>
                <a:latin typeface="Consolas"/>
                <a:ea typeface="Consolas"/>
                <a:cs typeface="Consolas"/>
              </a:rPr>
              <a:t>Make this tab</a:t>
            </a:r>
          </a:p>
          <a:p xmlns:a="http://schemas.openxmlformats.org/drawingml/2006/main">
            <a:pPr algn="l">
              <a:defRPr sz="3900" b="1">
                <a:solidFill>
                  <a:srgbClr val="353C67"/>
                </a:solidFill>
                <a:latin typeface="Consolas"/>
                <a:ea typeface="Consolas"/>
                <a:cs typeface="Consolas"/>
              </a:defRPr>
            </a:pPr>
            <a:r>
              <a:rPr sz="3900" b="1">
                <a:solidFill>
                  <a:srgbClr val="353C67"/>
                </a:solidFill>
                <a:latin typeface="Consolas"/>
                <a:ea typeface="Consolas"/>
                <a:cs typeface="Consolas"/>
              </a:rPr>
              <a:t>your space.</a:t>
            </a:r>
          </a:p>
        </p:txBody>
      </p:sp>
      <p:sp>
        <p:nvSpPr>
          <p:cNvPr id="4" name="Chrome, calculus and a board you can make ">
            <a:extLst xmlns:a="http://schemas.openxmlformats.org/drawingml/2006/main">
              <a:ext uri="{FF2B5EF4-FFF2-40B4-BE49-F238E27FC236}">
                <a16:creationId xmlns:a16="http://schemas.microsoft.com/office/drawing/2014/main" id="{95DDBF78-FD38-49F8-BCE8-726ACD4DA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333875"/>
            <a:ext cx="401002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353C6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353C67"/>
                </a:solidFill>
                <a:latin typeface="Arial"/>
                <a:ea typeface="Arial"/>
                <a:cs typeface="Arial"/>
              </a:rPr>
              <a:t>Chrome, calculus and a board you can make your own.</a:t>
            </a:r>
          </a:p>
        </p:txBody>
      </p:sp>
      <p:sp>
        <p:nvSpPr>
          <p:cNvPr id="5" name="Open your new study space.">
            <a:extLst xmlns:a="http://schemas.openxmlformats.org/drawingml/2006/main">
              <a:ext uri="{FF2B5EF4-FFF2-40B4-BE49-F238E27FC236}">
                <a16:creationId xmlns:a16="http://schemas.microsoft.com/office/drawing/2014/main" id="{4D65383E-E977-42C0-9E00-60A254412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667375"/>
            <a:ext cx="40100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353C67"/>
                </a:solidFill>
                <a:latin typeface="Consolas"/>
                <a:ea typeface="Consolas"/>
                <a:cs typeface="Consolas"/>
              </a:defRPr>
            </a:pPr>
            <a:r>
              <a:rPr sz="1725" b="1">
                <a:solidFill>
                  <a:srgbClr val="353C67"/>
                </a:solidFill>
                <a:latin typeface="Consolas"/>
                <a:ea typeface="Consolas"/>
                <a:cs typeface="Consolas"/>
              </a:rPr>
              <a:t>Open your new study space.</a:t>
            </a:r>
          </a:p>
        </p:txBody>
      </p:sp>
      <p:sp>
        <p:nvSpPr>
          <p:cNvPr id="6" name="chalkinverse.com">
            <a:extLst xmlns:a="http://schemas.openxmlformats.org/drawingml/2006/main">
              <a:ext uri="{FF2B5EF4-FFF2-40B4-BE49-F238E27FC236}">
                <a16:creationId xmlns:a16="http://schemas.microsoft.com/office/drawing/2014/main" id="{4A770168-B207-43D7-8830-FFA3A36BC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6181725"/>
            <a:ext cx="40100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353C6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53C67"/>
                </a:solidFill>
                <a:latin typeface="Arial"/>
                <a:ea typeface="Arial"/>
                <a:cs typeface="Arial"/>
              </a:rPr>
              <a:t>chalkinverse.com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629387e5df4a81"/>
          <a:stretch xmlns:a="http://schemas.openxmlformats.org/drawingml/2006/main"/>
        </p:blipFill>
        <p:spPr>
          <a:xfrm xmlns:a="http://schemas.openxmlformats.org/drawingml/2006/main">
            <a:off x="4714875" y="1411212"/>
            <a:ext cx="7286625" cy="535002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416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20213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The Y2K suite">
            <a:extLst xmlns:a="http://schemas.openxmlformats.org/drawingml/2006/main">
              <a:ext uri="{FF2B5EF4-FFF2-40B4-BE49-F238E27FC236}">
                <a16:creationId xmlns:a16="http://schemas.microsoft.com/office/drawing/2014/main" id="{1093D235-63EC-47E9-A4EE-DCF36AB4A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81000"/>
            <a:ext cx="1123950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0EDFF"/>
                </a:solidFill>
                <a:latin typeface="Consolas"/>
                <a:ea typeface="Consolas"/>
                <a:cs typeface="Consolas"/>
              </a:defRPr>
            </a:pPr>
            <a:r>
              <a:rPr sz="3750" b="1">
                <a:solidFill>
                  <a:srgbClr val="F0EDFF"/>
                </a:solidFill>
                <a:latin typeface="Consolas"/>
                <a:ea typeface="Consolas"/>
                <a:cs typeface="Consolas"/>
              </a:rPr>
              <a:t>The Y2K suite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6a233dd5e04ee6"/>
          <a:stretch xmlns:a="http://schemas.openxmlformats.org/drawingml/2006/main"/>
        </p:blipFill>
        <p:spPr>
          <a:xfrm xmlns:a="http://schemas.openxmlformats.org/drawingml/2006/main">
            <a:off x="342900" y="1498466"/>
            <a:ext cx="3857625" cy="2832367"/>
          </a:xfrm>
          <a:prstGeom xmlns:a="http://schemas.openxmlformats.org/drawingml/2006/main" prst="rect">
            <a:avLst/>
          </a:prstGeom>
        </p:spPr>
      </p:pic>
      <p:sp>
        <p:nvSpPr>
          <p:cNvPr id="3" name="Chrome Candy">
            <a:extLst xmlns:a="http://schemas.openxmlformats.org/drawingml/2006/main">
              <a:ext uri="{FF2B5EF4-FFF2-40B4-BE49-F238E27FC236}">
                <a16:creationId xmlns:a16="http://schemas.microsoft.com/office/drawing/2014/main" id="{76DC6614-F881-40CB-97C4-B096A4CE8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14850"/>
            <a:ext cx="37433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5C5FF"/>
                </a:solidFill>
                <a:latin typeface="Consolas"/>
                <a:ea typeface="Consolas"/>
                <a:cs typeface="Consolas"/>
              </a:defRPr>
            </a:pPr>
            <a:r>
              <a:rPr sz="1950" b="1">
                <a:solidFill>
                  <a:srgbClr val="D5C5FF"/>
                </a:solidFill>
                <a:latin typeface="Consolas"/>
                <a:ea typeface="Consolas"/>
                <a:cs typeface="Consolas"/>
              </a:rPr>
              <a:t>Chrome Candy</a:t>
            </a:r>
          </a:p>
        </p:txBody>
      </p:sp>
      <p:sp>
        <p:nvSpPr>
          <p:cNvPr id="4" name="Make this tab&#10;your space.">
            <a:extLst xmlns:a="http://schemas.openxmlformats.org/drawingml/2006/main">
              <a:ext uri="{FF2B5EF4-FFF2-40B4-BE49-F238E27FC236}">
                <a16:creationId xmlns:a16="http://schemas.microsoft.com/office/drawing/2014/main" id="{94F592FE-1DA4-4772-9777-6070C2F47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76825"/>
            <a:ext cx="37433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F0EDFF"/>
                </a:solidFill>
                <a:latin typeface="Consolas"/>
                <a:ea typeface="Consolas"/>
                <a:cs typeface="Consolas"/>
              </a:defRPr>
            </a:pPr>
            <a:r>
              <a:rPr sz="2250" b="0">
                <a:solidFill>
                  <a:srgbClr val="F0EDFF"/>
                </a:solidFill>
                <a:latin typeface="Consolas"/>
                <a:ea typeface="Consolas"/>
                <a:cs typeface="Consolas"/>
              </a:rPr>
              <a:t>Make this tab</a:t>
            </a:r>
          </a:p>
          <a:p xmlns:a="http://schemas.openxmlformats.org/drawingml/2006/main">
            <a:pPr algn="l">
              <a:defRPr sz="2250" b="0">
                <a:solidFill>
                  <a:srgbClr val="F0EDFF"/>
                </a:solidFill>
                <a:latin typeface="Consolas"/>
                <a:ea typeface="Consolas"/>
                <a:cs typeface="Consolas"/>
              </a:defRPr>
            </a:pPr>
            <a:r>
              <a:rPr sz="2250" b="0">
                <a:solidFill>
                  <a:srgbClr val="F0EDFF"/>
                </a:solidFill>
                <a:latin typeface="Consolas"/>
                <a:ea typeface="Consolas"/>
                <a:cs typeface="Consolas"/>
              </a:rPr>
              <a:t>your space.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dfaf0de4844a21"/>
          <a:stretch xmlns:a="http://schemas.openxmlformats.org/drawingml/2006/main"/>
        </p:blipFill>
        <p:spPr>
          <a:xfrm xmlns:a="http://schemas.openxmlformats.org/drawingml/2006/main">
            <a:off x="4314825" y="1498466"/>
            <a:ext cx="3857625" cy="2832367"/>
          </a:xfrm>
          <a:prstGeom xmlns:a="http://schemas.openxmlformats.org/drawingml/2006/main" prst="rect">
            <a:avLst/>
          </a:prstGeom>
        </p:spPr>
      </p:pic>
      <p:sp>
        <p:nvSpPr>
          <p:cNvPr id="6" name="Pixel Diary">
            <a:extLst xmlns:a="http://schemas.openxmlformats.org/drawingml/2006/main">
              <a:ext uri="{FF2B5EF4-FFF2-40B4-BE49-F238E27FC236}">
                <a16:creationId xmlns:a16="http://schemas.microsoft.com/office/drawing/2014/main" id="{D9EAD075-5CD1-43DD-91C2-C49839A04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4514850"/>
            <a:ext cx="37433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5C5FF"/>
                </a:solidFill>
                <a:latin typeface="Consolas"/>
                <a:ea typeface="Consolas"/>
                <a:cs typeface="Consolas"/>
              </a:defRPr>
            </a:pPr>
            <a:r>
              <a:rPr sz="1950" b="1">
                <a:solidFill>
                  <a:srgbClr val="D5C5FF"/>
                </a:solidFill>
                <a:latin typeface="Consolas"/>
                <a:ea typeface="Consolas"/>
                <a:cs typeface="Consolas"/>
              </a:rPr>
              <a:t>Pixel Diary</a:t>
            </a:r>
          </a:p>
        </p:txBody>
      </p:sp>
      <p:sp>
        <p:nvSpPr>
          <p:cNvPr id="7" name="Your equation.&#10;Your graph. Your page.">
            <a:extLst xmlns:a="http://schemas.openxmlformats.org/drawingml/2006/main">
              <a:ext uri="{FF2B5EF4-FFF2-40B4-BE49-F238E27FC236}">
                <a16:creationId xmlns:a16="http://schemas.microsoft.com/office/drawing/2014/main" id="{8C1D4E18-E7F5-4E86-A719-444E79580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5076825"/>
            <a:ext cx="37433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F0EDFF"/>
                </a:solidFill>
                <a:latin typeface="Consolas"/>
                <a:ea typeface="Consolas"/>
                <a:cs typeface="Consolas"/>
              </a:defRPr>
            </a:pPr>
            <a:r>
              <a:rPr sz="2250" b="0">
                <a:solidFill>
                  <a:srgbClr val="F0EDFF"/>
                </a:solidFill>
                <a:latin typeface="Consolas"/>
                <a:ea typeface="Consolas"/>
                <a:cs typeface="Consolas"/>
              </a:rPr>
              <a:t>Your equation.</a:t>
            </a:r>
          </a:p>
          <a:p xmlns:a="http://schemas.openxmlformats.org/drawingml/2006/main">
            <a:pPr algn="l">
              <a:defRPr sz="2250" b="0">
                <a:solidFill>
                  <a:srgbClr val="F0EDFF"/>
                </a:solidFill>
                <a:latin typeface="Consolas"/>
                <a:ea typeface="Consolas"/>
                <a:cs typeface="Consolas"/>
              </a:defRPr>
            </a:pPr>
            <a:r>
              <a:rPr sz="2250" b="0">
                <a:solidFill>
                  <a:srgbClr val="F0EDFF"/>
                </a:solidFill>
                <a:latin typeface="Consolas"/>
                <a:ea typeface="Consolas"/>
                <a:cs typeface="Consolas"/>
              </a:rPr>
              <a:t>Your graph. Your page.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59d3c29bed43f7"/>
          <a:stretch xmlns:a="http://schemas.openxmlformats.org/drawingml/2006/main"/>
        </p:blipFill>
        <p:spPr>
          <a:xfrm xmlns:a="http://schemas.openxmlformats.org/drawingml/2006/main">
            <a:off x="8286750" y="1498466"/>
            <a:ext cx="3857625" cy="2832367"/>
          </a:xfrm>
          <a:prstGeom xmlns:a="http://schemas.openxmlformats.org/drawingml/2006/main" prst="rect">
            <a:avLst/>
          </a:prstGeom>
        </p:spPr>
      </p:pic>
      <p:sp>
        <p:nvSpPr>
          <p:cNvPr id="9" name="Midnight Profile">
            <a:extLst xmlns:a="http://schemas.openxmlformats.org/drawingml/2006/main">
              <a:ext uri="{FF2B5EF4-FFF2-40B4-BE49-F238E27FC236}">
                <a16:creationId xmlns:a16="http://schemas.microsoft.com/office/drawing/2014/main" id="{CF674FF1-3A08-40CA-A869-1060F55D7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514850"/>
            <a:ext cx="37433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5C5FF"/>
                </a:solidFill>
                <a:latin typeface="Consolas"/>
                <a:ea typeface="Consolas"/>
                <a:cs typeface="Consolas"/>
              </a:defRPr>
            </a:pPr>
            <a:r>
              <a:rPr sz="1950" b="1">
                <a:solidFill>
                  <a:srgbClr val="D5C5FF"/>
                </a:solidFill>
                <a:latin typeface="Consolas"/>
                <a:ea typeface="Consolas"/>
                <a:cs typeface="Consolas"/>
              </a:rPr>
              <a:t>Midnight Profile</a:t>
            </a:r>
          </a:p>
        </p:txBody>
      </p:sp>
      <p:sp>
        <p:nvSpPr>
          <p:cNvPr id="10" name="Your midnight&#10;math corner.">
            <a:extLst xmlns:a="http://schemas.openxmlformats.org/drawingml/2006/main">
              <a:ext uri="{FF2B5EF4-FFF2-40B4-BE49-F238E27FC236}">
                <a16:creationId xmlns:a16="http://schemas.microsoft.com/office/drawing/2014/main" id="{BCAC727C-BFB6-476B-AF76-20E9590E6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5076825"/>
            <a:ext cx="37433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F0EDFF"/>
                </a:solidFill>
                <a:latin typeface="Consolas"/>
                <a:ea typeface="Consolas"/>
                <a:cs typeface="Consolas"/>
              </a:defRPr>
            </a:pPr>
            <a:r>
              <a:rPr sz="2250" b="0">
                <a:solidFill>
                  <a:srgbClr val="F0EDFF"/>
                </a:solidFill>
                <a:latin typeface="Consolas"/>
                <a:ea typeface="Consolas"/>
                <a:cs typeface="Consolas"/>
              </a:rPr>
              <a:t>Your midnight</a:t>
            </a:r>
          </a:p>
          <a:p xmlns:a="http://schemas.openxmlformats.org/drawingml/2006/main">
            <a:pPr algn="l">
              <a:defRPr sz="2250" b="0">
                <a:solidFill>
                  <a:srgbClr val="F0EDFF"/>
                </a:solidFill>
                <a:latin typeface="Consolas"/>
                <a:ea typeface="Consolas"/>
                <a:cs typeface="Consolas"/>
              </a:defRPr>
            </a:pPr>
            <a:r>
              <a:rPr sz="2250" b="0">
                <a:solidFill>
                  <a:srgbClr val="F0EDFF"/>
                </a:solidFill>
                <a:latin typeface="Consolas"/>
                <a:ea typeface="Consolas"/>
                <a:cs typeface="Consolas"/>
              </a:rPr>
              <a:t>math corner.</a:t>
            </a:r>
          </a:p>
        </p:txBody>
      </p:sp>
      <p:sp>
        <p:nvSpPr>
          <p:cNvPr id="11" name="Chalk Inverse">
            <a:extLst xmlns:a="http://schemas.openxmlformats.org/drawingml/2006/main">
              <a:ext uri="{FF2B5EF4-FFF2-40B4-BE49-F238E27FC236}">
                <a16:creationId xmlns:a16="http://schemas.microsoft.com/office/drawing/2014/main" id="{BAAD4F08-38C9-4B3A-B797-6824D8906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5C5F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D5C5FF"/>
                </a:solidFill>
                <a:latin typeface="Arial"/>
                <a:ea typeface="Arial"/>
                <a:cs typeface="Arial"/>
              </a:rPr>
              <a:t>Chalk Inverse</a:t>
            </a:r>
          </a:p>
        </p:txBody>
      </p:sp>
      <p:sp>
        <p:nvSpPr>
          <p:cNvPr id="12" name="13">
            <a:extLst xmlns:a="http://schemas.openxmlformats.org/drawingml/2006/main">
              <a:ext uri="{FF2B5EF4-FFF2-40B4-BE49-F238E27FC236}">
                <a16:creationId xmlns:a16="http://schemas.microsoft.com/office/drawing/2014/main" id="{E0482991-0017-480A-AE8E-CC0FFDDD1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D5C5F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D5C5FF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99001221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EDF2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e2ddfd94664f2c"/>
          <a:stretch xmlns:a="http://schemas.openxmlformats.org/drawingml/2006/main"/>
        </p:blipFill>
        <p:spPr>
          <a:xfrm xmlns:a="http://schemas.openxmlformats.org/drawingml/2006/main">
            <a:off x="744495" y="342900"/>
            <a:ext cx="1787611" cy="590550"/>
          </a:xfrm>
          <a:prstGeom xmlns:a="http://schemas.openxmlformats.org/drawingml/2006/main" prst="rect">
            <a:avLst/>
          </a:prstGeom>
        </p:spPr>
      </p:pic>
      <p:sp>
        <p:nvSpPr>
          <p:cNvPr id="2" name="The reaction&#10;is only the&#10;beginning.">
            <a:extLst xmlns:a="http://schemas.openxmlformats.org/drawingml/2006/main">
              <a:ext uri="{FF2B5EF4-FFF2-40B4-BE49-F238E27FC236}">
                <a16:creationId xmlns:a16="http://schemas.microsoft.com/office/drawing/2014/main" id="{B6FAA95F-A350-4E3E-8DCD-DEFE9F4D1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524000"/>
            <a:ext cx="4857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125" b="0">
                <a:solidFill>
                  <a:srgbClr val="193F5B"/>
                </a:solidFill>
                <a:latin typeface="Georgia"/>
                <a:ea typeface="Georgia"/>
                <a:cs typeface="Georgia"/>
              </a:defRPr>
            </a:pPr>
            <a:r>
              <a:rPr sz="4125" b="0">
                <a:solidFill>
                  <a:srgbClr val="193F5B"/>
                </a:solidFill>
                <a:latin typeface="Georgia"/>
                <a:ea typeface="Georgia"/>
                <a:cs typeface="Georgia"/>
              </a:rPr>
              <a:t>The reaction</a:t>
            </a:r>
          </a:p>
          <a:p xmlns:a="http://schemas.openxmlformats.org/drawingml/2006/main">
            <a:pPr algn="l">
              <a:defRPr sz="4125" b="0">
                <a:solidFill>
                  <a:srgbClr val="193F5B"/>
                </a:solidFill>
                <a:latin typeface="Georgia"/>
                <a:ea typeface="Georgia"/>
                <a:cs typeface="Georgia"/>
              </a:defRPr>
            </a:pPr>
            <a:r>
              <a:rPr sz="4125" b="0">
                <a:solidFill>
                  <a:srgbClr val="193F5B"/>
                </a:solidFill>
                <a:latin typeface="Georgia"/>
                <a:ea typeface="Georgia"/>
                <a:cs typeface="Georgia"/>
              </a:rPr>
              <a:t>is only the</a:t>
            </a:r>
          </a:p>
          <a:p xmlns:a="http://schemas.openxmlformats.org/drawingml/2006/main">
            <a:pPr algn="l">
              <a:defRPr sz="4125" b="0">
                <a:solidFill>
                  <a:srgbClr val="193F5B"/>
                </a:solidFill>
                <a:latin typeface="Georgia"/>
                <a:ea typeface="Georgia"/>
                <a:cs typeface="Georgia"/>
              </a:defRPr>
            </a:pPr>
            <a:r>
              <a:rPr sz="4125" b="0">
                <a:solidFill>
                  <a:srgbClr val="193F5B"/>
                </a:solidFill>
                <a:latin typeface="Georgia"/>
                <a:ea typeface="Georgia"/>
                <a:cs typeface="Georgia"/>
              </a:rPr>
              <a:t>beginning.</a:t>
            </a:r>
          </a:p>
        </p:txBody>
      </p:sp>
      <p:sp>
        <p:nvSpPr>
          <p:cNvPr id="3" name="Find the limiting reactant.&#10;Account for wh">
            <a:extLst xmlns:a="http://schemas.openxmlformats.org/drawingml/2006/main">
              <a:ext uri="{FF2B5EF4-FFF2-40B4-BE49-F238E27FC236}">
                <a16:creationId xmlns:a16="http://schemas.microsoft.com/office/drawing/2014/main" id="{B37BC2C1-8D9F-4F51-A91B-3A493A8A1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05250"/>
            <a:ext cx="4857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93F5B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93F5B"/>
                </a:solidFill>
                <a:latin typeface="Arial"/>
                <a:ea typeface="Arial"/>
                <a:cs typeface="Arial"/>
              </a:rPr>
              <a:t>Find the limiting reactant.</a:t>
            </a:r>
          </a:p>
          <a:p xmlns:a="http://schemas.openxmlformats.org/drawingml/2006/main">
            <a:pPr algn="l">
              <a:defRPr sz="2100" b="0">
                <a:solidFill>
                  <a:srgbClr val="193F5B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93F5B"/>
                </a:solidFill>
                <a:latin typeface="Arial"/>
                <a:ea typeface="Arial"/>
                <a:cs typeface="Arial"/>
              </a:rPr>
              <a:t>Account for what remains.</a:t>
            </a:r>
          </a:p>
          <a:p xmlns:a="http://schemas.openxmlformats.org/drawingml/2006/main">
            <a:pPr algn="l">
              <a:defRPr sz="2100" b="0">
                <a:solidFill>
                  <a:srgbClr val="193F5B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93F5B"/>
                </a:solidFill>
                <a:latin typeface="Arial"/>
                <a:ea typeface="Arial"/>
                <a:cs typeface="Arial"/>
              </a:rPr>
              <a:t>Explore the yield.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505c8170cf4866"/>
          <a:stretch xmlns:a="http://schemas.openxmlformats.org/drawingml/2006/main"/>
        </p:blipFill>
        <p:spPr>
          <a:xfrm xmlns:a="http://schemas.openxmlformats.org/drawingml/2006/main">
            <a:off x="5907685" y="552450"/>
            <a:ext cx="5710629" cy="5743575"/>
          </a:xfrm>
          <a:prstGeom xmlns:a="http://schemas.openxmlformats.org/drawingml/2006/main" prst="rect">
            <a:avLst/>
          </a:prstGeom>
        </p:spPr>
      </p:pic>
      <p:sp>
        <p:nvSpPr>
          <p:cNvPr id="5" name="22 tools. 37 tables. 66 formulas.">
            <a:extLst xmlns:a="http://schemas.openxmlformats.org/drawingml/2006/main">
              <a:ext uri="{FF2B5EF4-FFF2-40B4-BE49-F238E27FC236}">
                <a16:creationId xmlns:a16="http://schemas.microsoft.com/office/drawing/2014/main" id="{A5DB2746-CAC6-456F-956D-99AE16EE2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419725"/>
            <a:ext cx="4857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93F5B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93F5B"/>
                </a:solidFill>
                <a:latin typeface="Arial"/>
                <a:ea typeface="Arial"/>
                <a:cs typeface="Arial"/>
              </a:rPr>
              <a:t>22 tools. 37 tables. 66 formulas.</a:t>
            </a:r>
          </a:p>
        </p:txBody>
      </p:sp>
      <p:sp>
        <p:nvSpPr>
          <p:cNvPr id="6" name="chalkinverse.com">
            <a:extLst xmlns:a="http://schemas.openxmlformats.org/drawingml/2006/main">
              <a:ext uri="{FF2B5EF4-FFF2-40B4-BE49-F238E27FC236}">
                <a16:creationId xmlns:a16="http://schemas.microsoft.com/office/drawing/2014/main" id="{940A47C8-9E88-4ED1-B1A0-2C7BC8817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267450"/>
            <a:ext cx="48577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93F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93F5B"/>
                </a:solidFill>
                <a:latin typeface="Arial"/>
                <a:ea typeface="Arial"/>
                <a:cs typeface="Arial"/>
              </a:rPr>
              <a:t>chalkinverse.com</a:t>
            </a:r>
          </a:p>
        </p:txBody>
      </p:sp>
    </p:spTree>
    <p:extLst>
      <p:ext uri="{BB962C8B-B14F-4D97-AF65-F5344CB8AC3E}">
        <p14:creationId xmlns:p14="http://schemas.microsoft.com/office/powerpoint/2010/main" val="67269725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ECD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a7e725013642b8"/>
          <a:stretch xmlns:a="http://schemas.openxmlformats.org/drawingml/2006/main"/>
        </p:blipFill>
        <p:spPr>
          <a:xfrm xmlns:a="http://schemas.openxmlformats.org/drawingml/2006/main">
            <a:off x="828010" y="342900"/>
            <a:ext cx="1620579" cy="590550"/>
          </a:xfrm>
          <a:prstGeom xmlns:a="http://schemas.openxmlformats.org/drawingml/2006/main" prst="rect">
            <a:avLst/>
          </a:prstGeom>
        </p:spPr>
      </p:pic>
      <p:sp>
        <p:nvSpPr>
          <p:cNvPr id="2" name="What happens&#10;to the&#10;population?">
            <a:extLst xmlns:a="http://schemas.openxmlformats.org/drawingml/2006/main">
              <a:ext uri="{FF2B5EF4-FFF2-40B4-BE49-F238E27FC236}">
                <a16:creationId xmlns:a16="http://schemas.microsoft.com/office/drawing/2014/main" id="{4781C581-41CB-48F4-92FF-3FC9BAE6D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466850"/>
            <a:ext cx="4200525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75" b="0">
                <a:solidFill>
                  <a:srgbClr val="314E3C"/>
                </a:solidFill>
                <a:latin typeface="Georgia"/>
                <a:ea typeface="Georgia"/>
                <a:cs typeface="Georgia"/>
              </a:defRPr>
            </a:pPr>
            <a:r>
              <a:rPr sz="3975" b="0">
                <a:solidFill>
                  <a:srgbClr val="314E3C"/>
                </a:solidFill>
                <a:latin typeface="Georgia"/>
                <a:ea typeface="Georgia"/>
                <a:cs typeface="Georgia"/>
              </a:rPr>
              <a:t>What happens</a:t>
            </a:r>
          </a:p>
          <a:p xmlns:a="http://schemas.openxmlformats.org/drawingml/2006/main">
            <a:pPr algn="l">
              <a:defRPr sz="3975" b="0">
                <a:solidFill>
                  <a:srgbClr val="314E3C"/>
                </a:solidFill>
                <a:latin typeface="Georgia"/>
                <a:ea typeface="Georgia"/>
                <a:cs typeface="Georgia"/>
              </a:defRPr>
            </a:pPr>
            <a:r>
              <a:rPr sz="3975" b="0">
                <a:solidFill>
                  <a:srgbClr val="314E3C"/>
                </a:solidFill>
                <a:latin typeface="Georgia"/>
                <a:ea typeface="Georgia"/>
                <a:cs typeface="Georgia"/>
              </a:rPr>
              <a:t>to the</a:t>
            </a:r>
          </a:p>
          <a:p xmlns:a="http://schemas.openxmlformats.org/drawingml/2006/main">
            <a:pPr algn="l">
              <a:defRPr sz="3975" b="0">
                <a:solidFill>
                  <a:srgbClr val="314E3C"/>
                </a:solidFill>
                <a:latin typeface="Georgia"/>
                <a:ea typeface="Georgia"/>
                <a:cs typeface="Georgia"/>
              </a:defRPr>
            </a:pPr>
            <a:r>
              <a:rPr sz="3975" b="0">
                <a:solidFill>
                  <a:srgbClr val="314E3C"/>
                </a:solidFill>
                <a:latin typeface="Georgia"/>
                <a:ea typeface="Georgia"/>
                <a:cs typeface="Georgia"/>
              </a:rPr>
              <a:t>population?</a:t>
            </a:r>
          </a:p>
        </p:txBody>
      </p:sp>
      <p:sp>
        <p:nvSpPr>
          <p:cNvPr id="3" name="Change the model inputs.&#10;Compare prey and ">
            <a:extLst xmlns:a="http://schemas.openxmlformats.org/drawingml/2006/main">
              <a:ext uri="{FF2B5EF4-FFF2-40B4-BE49-F238E27FC236}">
                <a16:creationId xmlns:a16="http://schemas.microsoft.com/office/drawing/2014/main" id="{F3DD0A93-8330-4261-B15A-661815D8F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41433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314E3C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314E3C"/>
                </a:solidFill>
                <a:latin typeface="Arial"/>
                <a:ea typeface="Arial"/>
                <a:cs typeface="Arial"/>
              </a:rPr>
              <a:t>Change the model inputs.</a:t>
            </a:r>
          </a:p>
          <a:p xmlns:a="http://schemas.openxmlformats.org/drawingml/2006/main">
            <a:pPr algn="l">
              <a:defRPr sz="2025" b="0">
                <a:solidFill>
                  <a:srgbClr val="314E3C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314E3C"/>
                </a:solidFill>
                <a:latin typeface="Arial"/>
                <a:ea typeface="Arial"/>
                <a:cs typeface="Arial"/>
              </a:rPr>
              <a:t>Compare prey and predators</a:t>
            </a:r>
          </a:p>
          <a:p xmlns:a="http://schemas.openxmlformats.org/drawingml/2006/main">
            <a:pPr algn="l">
              <a:defRPr sz="2025" b="0">
                <a:solidFill>
                  <a:srgbClr val="314E3C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314E3C"/>
                </a:solidFill>
                <a:latin typeface="Arial"/>
                <a:ea typeface="Arial"/>
                <a:cs typeface="Arial"/>
              </a:rPr>
              <a:t>over time.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46569c68f14a99"/>
          <a:stretch xmlns:a="http://schemas.openxmlformats.org/drawingml/2006/main"/>
        </p:blipFill>
        <p:spPr>
          <a:xfrm xmlns:a="http://schemas.openxmlformats.org/drawingml/2006/main">
            <a:off x="4857750" y="955325"/>
            <a:ext cx="7048500" cy="5375975"/>
          </a:xfrm>
          <a:prstGeom xmlns:a="http://schemas.openxmlformats.org/drawingml/2006/main" prst="rect">
            <a:avLst/>
          </a:prstGeom>
        </p:spPr>
      </p:pic>
      <p:sp>
        <p:nvSpPr>
          <p:cNvPr id="5" name="24 biology tools&#10;252 reference entries">
            <a:extLst xmlns:a="http://schemas.openxmlformats.org/drawingml/2006/main">
              <a:ext uri="{FF2B5EF4-FFF2-40B4-BE49-F238E27FC236}">
                <a16:creationId xmlns:a16="http://schemas.microsoft.com/office/drawing/2014/main" id="{3137381C-F235-4C49-92B4-B354A6865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400675"/>
            <a:ext cx="42195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314E3C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314E3C"/>
                </a:solidFill>
                <a:latin typeface="Arial"/>
                <a:ea typeface="Arial"/>
                <a:cs typeface="Arial"/>
              </a:rPr>
              <a:t>24 biology tools</a:t>
            </a:r>
          </a:p>
          <a:p xmlns:a="http://schemas.openxmlformats.org/drawingml/2006/main">
            <a:pPr algn="l">
              <a:defRPr sz="2175" b="1">
                <a:solidFill>
                  <a:srgbClr val="314E3C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314E3C"/>
                </a:solidFill>
                <a:latin typeface="Arial"/>
                <a:ea typeface="Arial"/>
                <a:cs typeface="Arial"/>
              </a:rPr>
              <a:t>252 reference entries</a:t>
            </a:r>
          </a:p>
        </p:txBody>
      </p:sp>
      <p:sp>
        <p:nvSpPr>
          <p:cNvPr id="6" name="chalkinverse.com">
            <a:extLst xmlns:a="http://schemas.openxmlformats.org/drawingml/2006/main">
              <a:ext uri="{FF2B5EF4-FFF2-40B4-BE49-F238E27FC236}">
                <a16:creationId xmlns:a16="http://schemas.microsoft.com/office/drawing/2014/main" id="{4AEC32FB-D83B-4DFC-BD3C-5E92CF659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362700"/>
            <a:ext cx="4143375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14E3C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14E3C"/>
                </a:solidFill>
                <a:latin typeface="Arial"/>
                <a:ea typeface="Arial"/>
                <a:cs typeface="Arial"/>
              </a:rPr>
              <a:t>chalkinverse.com</a:t>
            </a:r>
          </a:p>
        </p:txBody>
      </p:sp>
    </p:spTree>
    <p:extLst>
      <p:ext uri="{BB962C8B-B14F-4D97-AF65-F5344CB8AC3E}">
        <p14:creationId xmlns:p14="http://schemas.microsoft.com/office/powerpoint/2010/main" val="1767955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EEEA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4edf01956e4685"/>
          <a:stretch xmlns:a="http://schemas.openxmlformats.org/drawingml/2006/main"/>
        </p:blipFill>
        <p:spPr>
          <a:xfrm xmlns:a="http://schemas.openxmlformats.org/drawingml/2006/main">
            <a:off x="811530" y="342900"/>
            <a:ext cx="1653540" cy="590550"/>
          </a:xfrm>
          <a:prstGeom xmlns:a="http://schemas.openxmlformats.org/drawingml/2006/main" prst="rect">
            <a:avLst/>
          </a:prstGeom>
        </p:spPr>
      </p:pic>
      <p:sp>
        <p:nvSpPr>
          <p:cNvPr id="2" name="That trend&#10;deserves a&#10;closer look.">
            <a:extLst xmlns:a="http://schemas.openxmlformats.org/drawingml/2006/main">
              <a:ext uri="{FF2B5EF4-FFF2-40B4-BE49-F238E27FC236}">
                <a16:creationId xmlns:a16="http://schemas.microsoft.com/office/drawing/2014/main" id="{0F3D2869-06FD-4948-8154-BECBF44DA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571625"/>
            <a:ext cx="443865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423775"/>
                </a:solidFill>
                <a:latin typeface="Consolas"/>
                <a:ea typeface="Consolas"/>
                <a:cs typeface="Consolas"/>
              </a:defRPr>
            </a:pPr>
            <a:r>
              <a:rPr sz="4050" b="1">
                <a:solidFill>
                  <a:srgbClr val="423775"/>
                </a:solidFill>
                <a:latin typeface="Consolas"/>
                <a:ea typeface="Consolas"/>
                <a:cs typeface="Consolas"/>
              </a:rPr>
              <a:t>That trend</a:t>
            </a:r>
          </a:p>
          <a:p xmlns:a="http://schemas.openxmlformats.org/drawingml/2006/main">
            <a:pPr algn="l">
              <a:defRPr sz="4050" b="1">
                <a:solidFill>
                  <a:srgbClr val="423775"/>
                </a:solidFill>
                <a:latin typeface="Consolas"/>
                <a:ea typeface="Consolas"/>
                <a:cs typeface="Consolas"/>
              </a:defRPr>
            </a:pPr>
            <a:r>
              <a:rPr sz="4050" b="1">
                <a:solidFill>
                  <a:srgbClr val="423775"/>
                </a:solidFill>
                <a:latin typeface="Consolas"/>
                <a:ea typeface="Consolas"/>
                <a:cs typeface="Consolas"/>
              </a:rPr>
              <a:t>deserves a</a:t>
            </a:r>
          </a:p>
          <a:p xmlns:a="http://schemas.openxmlformats.org/drawingml/2006/main">
            <a:pPr algn="l">
              <a:defRPr sz="4050" b="1">
                <a:solidFill>
                  <a:srgbClr val="423775"/>
                </a:solidFill>
                <a:latin typeface="Consolas"/>
                <a:ea typeface="Consolas"/>
                <a:cs typeface="Consolas"/>
              </a:defRPr>
            </a:pPr>
            <a:r>
              <a:rPr sz="4050" b="1">
                <a:solidFill>
                  <a:srgbClr val="423775"/>
                </a:solidFill>
                <a:latin typeface="Consolas"/>
                <a:ea typeface="Consolas"/>
                <a:cs typeface="Consolas"/>
              </a:rPr>
              <a:t>closer look.</a:t>
            </a:r>
          </a:p>
        </p:txBody>
      </p:sp>
      <p:sp>
        <p:nvSpPr>
          <p:cNvPr id="3" name="Fit a model. Inspect the&#10;residuals. Keep t">
            <a:extLst xmlns:a="http://schemas.openxmlformats.org/drawingml/2006/main">
              <a:ext uri="{FF2B5EF4-FFF2-40B4-BE49-F238E27FC236}">
                <a16:creationId xmlns:a16="http://schemas.microsoft.com/office/drawing/2014/main" id="{B7A9DB99-0A9E-40D2-876A-A971A4C6A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000500"/>
            <a:ext cx="42957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423775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423775"/>
                </a:solidFill>
                <a:latin typeface="Arial"/>
                <a:ea typeface="Arial"/>
                <a:cs typeface="Arial"/>
              </a:rPr>
              <a:t>Fit a model. Inspect the</a:t>
            </a:r>
          </a:p>
          <a:p xmlns:a="http://schemas.openxmlformats.org/drawingml/2006/main">
            <a:pPr algn="l">
              <a:defRPr sz="2025" b="0">
                <a:solidFill>
                  <a:srgbClr val="423775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423775"/>
                </a:solidFill>
                <a:latin typeface="Arial"/>
                <a:ea typeface="Arial"/>
                <a:cs typeface="Arial"/>
              </a:rPr>
              <a:t>residuals. Keep the data</a:t>
            </a:r>
          </a:p>
          <a:p xmlns:a="http://schemas.openxmlformats.org/drawingml/2006/main">
            <a:pPr algn="l">
              <a:defRPr sz="2025" b="0">
                <a:solidFill>
                  <a:srgbClr val="423775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423775"/>
                </a:solidFill>
                <a:latin typeface="Arial"/>
                <a:ea typeface="Arial"/>
                <a:cs typeface="Arial"/>
              </a:rPr>
              <a:t>beside the graph.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9274757e704379"/>
          <a:stretch xmlns:a="http://schemas.openxmlformats.org/drawingml/2006/main"/>
        </p:blipFill>
        <p:spPr>
          <a:xfrm xmlns:a="http://schemas.openxmlformats.org/drawingml/2006/main">
            <a:off x="5095875" y="764910"/>
            <a:ext cx="6715125" cy="5347229"/>
          </a:xfrm>
          <a:prstGeom xmlns:a="http://schemas.openxmlformats.org/drawingml/2006/main" prst="rect">
            <a:avLst/>
          </a:prstGeom>
        </p:spPr>
      </p:pic>
      <p:sp>
        <p:nvSpPr>
          <p:cNvPr id="5" name="4 statistics tools&#10;6 formula references">
            <a:extLst xmlns:a="http://schemas.openxmlformats.org/drawingml/2006/main">
              <a:ext uri="{FF2B5EF4-FFF2-40B4-BE49-F238E27FC236}">
                <a16:creationId xmlns:a16="http://schemas.microsoft.com/office/drawing/2014/main" id="{B6E4A873-C058-41C1-A288-2BFC9218E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457825"/>
            <a:ext cx="4286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423775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423775"/>
                </a:solidFill>
                <a:latin typeface="Arial"/>
                <a:ea typeface="Arial"/>
                <a:cs typeface="Arial"/>
              </a:rPr>
              <a:t>4 statistics tools</a:t>
            </a:r>
          </a:p>
          <a:p xmlns:a="http://schemas.openxmlformats.org/drawingml/2006/main">
            <a:pPr algn="l">
              <a:defRPr sz="2175" b="1">
                <a:solidFill>
                  <a:srgbClr val="423775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423775"/>
                </a:solidFill>
                <a:latin typeface="Arial"/>
                <a:ea typeface="Arial"/>
                <a:cs typeface="Arial"/>
              </a:rPr>
              <a:t>6 formula references</a:t>
            </a:r>
          </a:p>
        </p:txBody>
      </p:sp>
      <p:sp>
        <p:nvSpPr>
          <p:cNvPr id="6" name="chalkinverse.com">
            <a:extLst xmlns:a="http://schemas.openxmlformats.org/drawingml/2006/main">
              <a:ext uri="{FF2B5EF4-FFF2-40B4-BE49-F238E27FC236}">
                <a16:creationId xmlns:a16="http://schemas.microsoft.com/office/drawing/2014/main" id="{DC9CB7BD-9688-43DA-BE51-A93FAF053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362700"/>
            <a:ext cx="4286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42377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423775"/>
                </a:solidFill>
                <a:latin typeface="Arial"/>
                <a:ea typeface="Arial"/>
                <a:cs typeface="Arial"/>
              </a:rPr>
              <a:t>chalkinverse.com</a:t>
            </a:r>
          </a:p>
        </p:txBody>
      </p:sp>
    </p:spTree>
    <p:extLst>
      <p:ext uri="{BB962C8B-B14F-4D97-AF65-F5344CB8AC3E}">
        <p14:creationId xmlns:p14="http://schemas.microsoft.com/office/powerpoint/2010/main" val="111309000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5F0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Campaign guide">
            <a:extLst xmlns:a="http://schemas.openxmlformats.org/drawingml/2006/main">
              <a:ext uri="{FF2B5EF4-FFF2-40B4-BE49-F238E27FC236}">
                <a16:creationId xmlns:a16="http://schemas.microsoft.com/office/drawing/2014/main" id="{25EC51CD-EB8F-48B4-893A-E2D3ABCED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"/>
            <a:ext cx="11125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53B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53B43"/>
                </a:solidFill>
                <a:latin typeface="Arial"/>
                <a:ea typeface="Arial"/>
                <a:cs typeface="Arial"/>
              </a:rPr>
              <a:t>Campaign guide</a:t>
            </a:r>
          </a:p>
        </p:txBody>
      </p:sp>
      <p:sp>
        <p:nvSpPr>
          <p:cNvPr id="2" name="A limit worth swiping through">
            <a:extLst xmlns:a="http://schemas.openxmlformats.org/drawingml/2006/main">
              <a:ext uri="{FF2B5EF4-FFF2-40B4-BE49-F238E27FC236}">
                <a16:creationId xmlns:a16="http://schemas.microsoft.com/office/drawing/2014/main" id="{F79CA668-5B41-492B-B868-821358F0E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81000"/>
            <a:ext cx="1123950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0">
                <a:solidFill>
                  <a:srgbClr val="153B43"/>
                </a:solidFill>
                <a:latin typeface="Georgia"/>
                <a:ea typeface="Georgia"/>
                <a:cs typeface="Georgia"/>
              </a:defRPr>
            </a:pPr>
            <a:r>
              <a:rPr sz="3600" b="0">
                <a:solidFill>
                  <a:srgbClr val="153B43"/>
                </a:solidFill>
                <a:latin typeface="Georgia"/>
                <a:ea typeface="Georgia"/>
                <a:cs typeface="Georgia"/>
              </a:rPr>
              <a:t>A limit worth swiping through</a:t>
            </a:r>
          </a:p>
        </p:txBody>
      </p:sp>
      <p:sp>
        <p:nvSpPr>
          <p:cNvPr id="3" name="Example: (x³ − 8)/(x − 2), as x approaches">
            <a:extLst xmlns:a="http://schemas.openxmlformats.org/drawingml/2006/main">
              <a:ext uri="{FF2B5EF4-FFF2-40B4-BE49-F238E27FC236}">
                <a16:creationId xmlns:a16="http://schemas.microsoft.com/office/drawing/2014/main" id="{68083521-A731-4910-94AF-AFE2D0FCD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47750"/>
            <a:ext cx="11125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53B4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53B43"/>
                </a:solidFill>
                <a:latin typeface="Arial"/>
                <a:ea typeface="Arial"/>
                <a:cs typeface="Arial"/>
              </a:rPr>
              <a:t>Example: (x³ − 8)/(x − 2), as x approaches 2</a:t>
            </a:r>
          </a:p>
        </p:txBody>
      </p:sp>
      <p:sp>
        <p:nvSpPr>
          <p:cNvPr id="4" name="01">
            <a:extLst xmlns:a="http://schemas.openxmlformats.org/drawingml/2006/main">
              <a:ext uri="{FF2B5EF4-FFF2-40B4-BE49-F238E27FC236}">
                <a16:creationId xmlns:a16="http://schemas.microsoft.com/office/drawing/2014/main" id="{009FB1AD-7FE7-44B0-BF5D-7302C7585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19250"/>
            <a:ext cx="857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9D6A46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9D6A46"/>
                </a:solidFill>
                <a:latin typeface="Georgia"/>
                <a:ea typeface="Georgia"/>
                <a:cs typeface="Georgia"/>
              </a:rPr>
              <a:t>01</a:t>
            </a:r>
          </a:p>
        </p:txBody>
      </p:sp>
      <p:sp>
        <p:nvSpPr>
          <p:cNvPr id="5" name="Undefined at x = 2.&#10;The limit still exists">
            <a:extLst xmlns:a="http://schemas.openxmlformats.org/drawingml/2006/main">
              <a:ext uri="{FF2B5EF4-FFF2-40B4-BE49-F238E27FC236}">
                <a16:creationId xmlns:a16="http://schemas.microsoft.com/office/drawing/2014/main" id="{9FDE7087-0299-428B-BB51-DAE8323B0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51911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53B4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53B43"/>
                </a:solidFill>
                <a:latin typeface="Arial"/>
                <a:ea typeface="Arial"/>
                <a:cs typeface="Arial"/>
              </a:rPr>
              <a:t>Undefined at x = 2.</a:t>
            </a:r>
          </a:p>
          <a:p xmlns:a="http://schemas.openxmlformats.org/drawingml/2006/main">
            <a:pPr algn="l">
              <a:defRPr sz="2325" b="0">
                <a:solidFill>
                  <a:srgbClr val="153B4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53B43"/>
                </a:solidFill>
                <a:latin typeface="Arial"/>
                <a:ea typeface="Arial"/>
                <a:cs typeface="Arial"/>
              </a:rPr>
              <a:t>The limit still exists.</a:t>
            </a:r>
          </a:p>
        </p:txBody>
      </p:sp>
      <p:sp>
        <p:nvSpPr>
          <p:cNvPr id="6" name="02">
            <a:extLst xmlns:a="http://schemas.openxmlformats.org/drawingml/2006/main">
              <a:ext uri="{FF2B5EF4-FFF2-40B4-BE49-F238E27FC236}">
                <a16:creationId xmlns:a16="http://schemas.microsoft.com/office/drawing/2014/main" id="{74DE77A9-E9B5-44E8-85C7-97A92BC53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1619250"/>
            <a:ext cx="857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9D6A46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9D6A46"/>
                </a:solidFill>
                <a:latin typeface="Georgia"/>
                <a:ea typeface="Georgia"/>
                <a:cs typeface="Georgia"/>
              </a:rPr>
              <a:t>02</a:t>
            </a:r>
          </a:p>
        </p:txBody>
      </p:sp>
      <p:sp>
        <p:nvSpPr>
          <p:cNvPr id="7" name="Factor the numerator.&#10;Cancel for x ≠ 2.">
            <a:extLst xmlns:a="http://schemas.openxmlformats.org/drawingml/2006/main">
              <a:ext uri="{FF2B5EF4-FFF2-40B4-BE49-F238E27FC236}">
                <a16:creationId xmlns:a16="http://schemas.microsoft.com/office/drawing/2014/main" id="{F0FA5869-CFCC-4C47-BBB2-D09441317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266950"/>
            <a:ext cx="51911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53B4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53B43"/>
                </a:solidFill>
                <a:latin typeface="Arial"/>
                <a:ea typeface="Arial"/>
                <a:cs typeface="Arial"/>
              </a:rPr>
              <a:t>Factor the numerator.</a:t>
            </a:r>
          </a:p>
          <a:p xmlns:a="http://schemas.openxmlformats.org/drawingml/2006/main">
            <a:pPr algn="l">
              <a:defRPr sz="2325" b="0">
                <a:solidFill>
                  <a:srgbClr val="153B4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53B43"/>
                </a:solidFill>
                <a:latin typeface="Arial"/>
                <a:ea typeface="Arial"/>
                <a:cs typeface="Arial"/>
              </a:rPr>
              <a:t>Cancel for x ≠ 2.</a:t>
            </a:r>
          </a:p>
        </p:txBody>
      </p:sp>
      <p:sp>
        <p:nvSpPr>
          <p:cNvPr id="8" name="03">
            <a:extLst xmlns:a="http://schemas.openxmlformats.org/drawingml/2006/main">
              <a:ext uri="{FF2B5EF4-FFF2-40B4-BE49-F238E27FC236}">
                <a16:creationId xmlns:a16="http://schemas.microsoft.com/office/drawing/2014/main" id="{86F8CFD0-4D05-4315-B03F-5A8116639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95700"/>
            <a:ext cx="857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9D6A46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9D6A46"/>
                </a:solidFill>
                <a:latin typeface="Georgia"/>
                <a:ea typeface="Georgia"/>
                <a:cs typeface="Georgia"/>
              </a:rPr>
              <a:t>03</a:t>
            </a:r>
          </a:p>
        </p:txBody>
      </p:sp>
      <p:sp>
        <p:nvSpPr>
          <p:cNvPr id="9" name="Graph the hole.&#10;Approach from both sides.">
            <a:extLst xmlns:a="http://schemas.openxmlformats.org/drawingml/2006/main">
              <a:ext uri="{FF2B5EF4-FFF2-40B4-BE49-F238E27FC236}">
                <a16:creationId xmlns:a16="http://schemas.microsoft.com/office/drawing/2014/main" id="{21742683-263A-47CE-8B95-5CE16E5D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43400"/>
            <a:ext cx="51911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53B4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53B43"/>
                </a:solidFill>
                <a:latin typeface="Arial"/>
                <a:ea typeface="Arial"/>
                <a:cs typeface="Arial"/>
              </a:rPr>
              <a:t>Graph the hole.</a:t>
            </a:r>
          </a:p>
          <a:p xmlns:a="http://schemas.openxmlformats.org/drawingml/2006/main">
            <a:pPr algn="l">
              <a:defRPr sz="2325" b="0">
                <a:solidFill>
                  <a:srgbClr val="153B4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53B43"/>
                </a:solidFill>
                <a:latin typeface="Arial"/>
                <a:ea typeface="Arial"/>
                <a:cs typeface="Arial"/>
              </a:rPr>
              <a:t>Approach from both sides.</a:t>
            </a:r>
          </a:p>
        </p:txBody>
      </p:sp>
      <p:sp>
        <p:nvSpPr>
          <p:cNvPr id="10" name="04">
            <a:extLst xmlns:a="http://schemas.openxmlformats.org/drawingml/2006/main">
              <a:ext uri="{FF2B5EF4-FFF2-40B4-BE49-F238E27FC236}">
                <a16:creationId xmlns:a16="http://schemas.microsoft.com/office/drawing/2014/main" id="{995BEA55-9CB1-4B90-98BE-08F8B62E2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695700"/>
            <a:ext cx="857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9D6A46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9D6A46"/>
                </a:solidFill>
                <a:latin typeface="Georgia"/>
                <a:ea typeface="Georgia"/>
                <a:cs typeface="Georgia"/>
              </a:rPr>
              <a:t>04</a:t>
            </a:r>
          </a:p>
        </p:txBody>
      </p:sp>
      <p:sp>
        <p:nvSpPr>
          <p:cNvPr id="11" name="Keep all your steps.&#10;Make the board yours.">
            <a:extLst xmlns:a="http://schemas.openxmlformats.org/drawingml/2006/main">
              <a:ext uri="{FF2B5EF4-FFF2-40B4-BE49-F238E27FC236}">
                <a16:creationId xmlns:a16="http://schemas.microsoft.com/office/drawing/2014/main" id="{7355BE1D-0494-4270-8725-9C83DC5D1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343400"/>
            <a:ext cx="51911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53B4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53B43"/>
                </a:solidFill>
                <a:latin typeface="Arial"/>
                <a:ea typeface="Arial"/>
                <a:cs typeface="Arial"/>
              </a:rPr>
              <a:t>Keep all your steps.</a:t>
            </a:r>
          </a:p>
          <a:p xmlns:a="http://schemas.openxmlformats.org/drawingml/2006/main">
            <a:pPr algn="l">
              <a:defRPr sz="2325" b="0">
                <a:solidFill>
                  <a:srgbClr val="153B4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53B43"/>
                </a:solidFill>
                <a:latin typeface="Arial"/>
                <a:ea typeface="Arial"/>
                <a:cs typeface="Arial"/>
              </a:rPr>
              <a:t>Make the board yours.</a:t>
            </a:r>
          </a:p>
        </p:txBody>
      </p:sp>
      <p:sp>
        <p:nvSpPr>
          <p:cNvPr id="12" name="Final frame: chalkinverse.com / Open a boa">
            <a:extLst xmlns:a="http://schemas.openxmlformats.org/drawingml/2006/main">
              <a:ext uri="{FF2B5EF4-FFF2-40B4-BE49-F238E27FC236}">
                <a16:creationId xmlns:a16="http://schemas.microsoft.com/office/drawing/2014/main" id="{0264F32C-54C4-4521-B731-669547236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67425"/>
            <a:ext cx="11125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53B4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3B43"/>
                </a:solidFill>
                <a:latin typeface="Arial"/>
                <a:ea typeface="Arial"/>
                <a:cs typeface="Arial"/>
              </a:rPr>
              <a:t>Final frame: chalkinverse.com / Open a board. No sign-up.</a:t>
            </a:r>
          </a:p>
        </p:txBody>
      </p:sp>
    </p:spTree>
    <p:extLst>
      <p:ext uri="{BB962C8B-B14F-4D97-AF65-F5344CB8AC3E}">
        <p14:creationId xmlns:p14="http://schemas.microsoft.com/office/powerpoint/2010/main" val="125831625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163B4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Campaign guide">
            <a:extLst xmlns:a="http://schemas.openxmlformats.org/drawingml/2006/main">
              <a:ext uri="{FF2B5EF4-FFF2-40B4-BE49-F238E27FC236}">
                <a16:creationId xmlns:a16="http://schemas.microsoft.com/office/drawing/2014/main" id="{215F21B0-D717-4D33-B39A-F12D20D72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"/>
            <a:ext cx="11125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6ECD7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6ECD7"/>
                </a:solidFill>
                <a:latin typeface="Arial"/>
                <a:ea typeface="Arial"/>
                <a:cs typeface="Arial"/>
              </a:rPr>
              <a:t>Campaign guide</a:t>
            </a:r>
          </a:p>
        </p:txBody>
      </p:sp>
      <p:sp>
        <p:nvSpPr>
          <p:cNvPr id="2" name="Places to meet your next users">
            <a:extLst xmlns:a="http://schemas.openxmlformats.org/drawingml/2006/main">
              <a:ext uri="{FF2B5EF4-FFF2-40B4-BE49-F238E27FC236}">
                <a16:creationId xmlns:a16="http://schemas.microsoft.com/office/drawing/2014/main" id="{4672F88D-0146-4F28-96DC-5456B1D5B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81000"/>
            <a:ext cx="1123950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75" b="0">
                <a:solidFill>
                  <a:srgbClr val="F6ECD7"/>
                </a:solidFill>
                <a:latin typeface="Georgia"/>
                <a:ea typeface="Georgia"/>
                <a:cs typeface="Georgia"/>
              </a:defRPr>
            </a:pPr>
            <a:r>
              <a:rPr sz="3675" b="0">
                <a:solidFill>
                  <a:srgbClr val="F6ECD7"/>
                </a:solidFill>
                <a:latin typeface="Georgia"/>
                <a:ea typeface="Georgia"/>
                <a:cs typeface="Georgia"/>
              </a:rPr>
              <a:t>Places to meet your next users</a:t>
            </a:r>
          </a:p>
        </p:txBody>
      </p:sp>
      <p:graphicFrame>
        <p:nvGraphicFramePr>
          <p:cNvPr id="7" name=""/>
          <p:cNvGraphicFramePr/>
          <p:nvPr/>
        </p:nvGraphicFramePr>
        <p:xfrm>
          <a:off xmlns:a="http://schemas.openxmlformats.org/drawingml/2006/main" x="533400" y="1457325"/>
          <a:ext xmlns:a="http://schemas.openxmlformats.org/drawingml/2006/main" cx="11125200" cy="404812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695575"/>
                <a:gridCol w="4705350"/>
                <a:gridCol w="3724275"/>
              </a:tblGrid>
              <a:tr h="674688"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163B43"/>
                          </a:solidFill>
                          <a:latin typeface="Arial"/>
                          <a:ea typeface="Arial"/>
                          <a:cs typeface="Arial"/>
                        </a:rPr>
                        <a:t>Placement</a:t>
                      </a:r>
                    </a:p>
                  </a:txBody>
                  <a:tcPr marL="91440" marR="91440" marT="45720" marB="45720">
                    <a:solidFill>
                      <a:srgbClr val="F6ECD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163B43"/>
                          </a:solidFill>
                          <a:latin typeface="Arial"/>
                          <a:ea typeface="Arial"/>
                          <a:cs typeface="Arial"/>
                        </a:rPr>
                        <a:t>Creative</a:t>
                      </a:r>
                    </a:p>
                  </a:txBody>
                  <a:tcPr marL="91440" marR="91440" marT="45720" marB="45720">
                    <a:solidFill>
                      <a:srgbClr val="F6ECD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163B43"/>
                          </a:solidFill>
                          <a:latin typeface="Arial"/>
                          <a:ea typeface="Arial"/>
                          <a:cs typeface="Arial"/>
                        </a:rPr>
                        <a:t>One clear action</a:t>
                      </a:r>
                    </a:p>
                  </a:txBody>
                  <a:tcPr marL="91440" marR="91440" marT="45720" marB="45720">
                    <a:solidFill>
                      <a:srgbClr val="F6ECD7"/>
                    </a:solidFill>
                  </a:tcPr>
                </a:tc>
              </a:tr>
              <a:tr h="674688"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Campus boards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Whole-board flyer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Scan and try a problem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</a:tr>
              <a:tr h="674688"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Study tables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Small QR card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Open a new board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</a:tr>
              <a:tr h="674688"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Social feed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Theme ad or problem carousel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Visit chalkinverse.com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</a:tr>
              <a:tr h="674688"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Stories and short video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Feature demonstration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Open the link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</a:tr>
              <a:tr h="674688"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Course groups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Useful example + brief caption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F6ECD7"/>
                          </a:solidFill>
                          <a:latin typeface="Arial"/>
                          <a:ea typeface="Arial"/>
                          <a:cs typeface="Arial"/>
                        </a:rPr>
                        <a:t>Try the example yourself</a:t>
                      </a:r>
                    </a:p>
                  </a:txBody>
                  <a:tcPr marL="91440" marR="91440" marT="45720" marB="45720">
                    <a:solidFill>
                      <a:srgbClr val="163B43"/>
                    </a:solidFill>
                  </a:tcPr>
                </a:tc>
              </a:tr>
            </a:tbl>
          </a:graphicData>
        </a:graphic>
      </p:graphicFrame>
      <p:sp>
        <p:nvSpPr>
          <p:cNvPr id="4" name="Begin with a problem people recognize. Let">
            <a:extLst xmlns:a="http://schemas.openxmlformats.org/drawingml/2006/main">
              <a:ext uri="{FF2B5EF4-FFF2-40B4-BE49-F238E27FC236}">
                <a16:creationId xmlns:a16="http://schemas.microsoft.com/office/drawing/2014/main" id="{864BC4D2-704F-4698-83A5-D2C8F8171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F6ECD7"/>
                </a:solidFill>
                <a:latin typeface="Georgia"/>
                <a:ea typeface="Georgia"/>
                <a:cs typeface="Georgia"/>
              </a:defRPr>
            </a:pPr>
            <a:r>
              <a:rPr sz="2025" b="0">
                <a:solidFill>
                  <a:srgbClr val="F6ECD7"/>
                </a:solidFill>
                <a:latin typeface="Georgia"/>
                <a:ea typeface="Georgia"/>
                <a:cs typeface="Georgia"/>
              </a:rPr>
              <a:t>Begin with a problem people recognize. Let the real workspace do the selling.</a:t>
            </a:r>
          </a:p>
        </p:txBody>
      </p:sp>
    </p:spTree>
    <p:extLst>
      <p:ext uri="{BB962C8B-B14F-4D97-AF65-F5344CB8AC3E}">
        <p14:creationId xmlns:p14="http://schemas.microsoft.com/office/powerpoint/2010/main" val="105900170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3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f118613c834292"/>
          <a:stretch xmlns:a="http://schemas.openxmlformats.org/drawingml/2006/main"/>
        </p:blipFill>
        <p:spPr>
          <a:xfrm xmlns:a="http://schemas.openxmlformats.org/drawingml/2006/main">
            <a:off x="845923" y="381000"/>
            <a:ext cx="1851454" cy="590550"/>
          </a:xfrm>
          <a:prstGeom xmlns:a="http://schemas.openxmlformats.org/drawingml/2006/main" prst="rect">
            <a:avLst/>
          </a:prstGeom>
        </p:spPr>
      </p:pic>
      <p:sp>
        <p:nvSpPr>
          <p:cNvPr id="2" name="Pretty serious&#10;about your&#10;coursework.">
            <a:extLst xmlns:a="http://schemas.openxmlformats.org/drawingml/2006/main">
              <a:ext uri="{FF2B5EF4-FFF2-40B4-BE49-F238E27FC236}">
                <a16:creationId xmlns:a16="http://schemas.microsoft.com/office/drawing/2014/main" id="{AE25A7A8-DD5B-425A-A49A-8F3A2AF96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00200"/>
            <a:ext cx="7343775" cy="2781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850" b="0">
                <a:solidFill>
                  <a:srgbClr val="73374E"/>
                </a:solidFill>
                <a:latin typeface="Georgia"/>
                <a:ea typeface="Georgia"/>
                <a:cs typeface="Georgia"/>
              </a:defRPr>
            </a:pPr>
            <a:r>
              <a:rPr sz="5850" b="0">
                <a:solidFill>
                  <a:srgbClr val="73374E"/>
                </a:solidFill>
                <a:latin typeface="Georgia"/>
                <a:ea typeface="Georgia"/>
                <a:cs typeface="Georgia"/>
              </a:rPr>
              <a:t>Pretty serious</a:t>
            </a:r>
          </a:p>
          <a:p xmlns:a="http://schemas.openxmlformats.org/drawingml/2006/main">
            <a:pPr algn="l">
              <a:defRPr sz="5850" b="0">
                <a:solidFill>
                  <a:srgbClr val="73374E"/>
                </a:solidFill>
                <a:latin typeface="Georgia"/>
                <a:ea typeface="Georgia"/>
                <a:cs typeface="Georgia"/>
              </a:defRPr>
            </a:pPr>
            <a:r>
              <a:rPr sz="5850" b="0">
                <a:solidFill>
                  <a:srgbClr val="73374E"/>
                </a:solidFill>
                <a:latin typeface="Georgia"/>
                <a:ea typeface="Georgia"/>
                <a:cs typeface="Georgia"/>
              </a:rPr>
              <a:t>about your</a:t>
            </a:r>
          </a:p>
          <a:p xmlns:a="http://schemas.openxmlformats.org/drawingml/2006/main">
            <a:pPr algn="l">
              <a:defRPr sz="5850" b="0">
                <a:solidFill>
                  <a:srgbClr val="73374E"/>
                </a:solidFill>
                <a:latin typeface="Georgia"/>
                <a:ea typeface="Georgia"/>
                <a:cs typeface="Georgia"/>
              </a:defRPr>
            </a:pPr>
            <a:r>
              <a:rPr sz="5850" b="0">
                <a:solidFill>
                  <a:srgbClr val="73374E"/>
                </a:solidFill>
                <a:latin typeface="Georgia"/>
                <a:ea typeface="Georgia"/>
                <a:cs typeface="Georgia"/>
              </a:rPr>
              <a:t>coursework.</a:t>
            </a:r>
          </a:p>
        </p:txBody>
      </p:sp>
      <p:sp>
        <p:nvSpPr>
          <p:cNvPr id="3" name="Math. Chemistry. Biology. Statistics.">
            <a:extLst xmlns:a="http://schemas.openxmlformats.org/drawingml/2006/main">
              <a:ext uri="{FF2B5EF4-FFF2-40B4-BE49-F238E27FC236}">
                <a16:creationId xmlns:a16="http://schemas.microsoft.com/office/drawing/2014/main" id="{E65FAB7F-98F5-4EEE-9AC6-3F7EC3F36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933950"/>
            <a:ext cx="75247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73374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3374E"/>
                </a:solidFill>
                <a:latin typeface="Arial"/>
                <a:ea typeface="Arial"/>
                <a:cs typeface="Arial"/>
              </a:rPr>
              <a:t>Math. Chemistry. Biology. Statistics.</a:t>
            </a:r>
          </a:p>
        </p:txBody>
      </p:sp>
      <p:sp>
        <p:nvSpPr>
          <p:cNvPr id="4" name="A browser workspace with 8 themes.&#10;No sign">
            <a:extLst xmlns:a="http://schemas.openxmlformats.org/drawingml/2006/main">
              <a:ext uri="{FF2B5EF4-FFF2-40B4-BE49-F238E27FC236}">
                <a16:creationId xmlns:a16="http://schemas.microsoft.com/office/drawing/2014/main" id="{806E2080-1110-45A3-A8BE-7543AC7A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638800"/>
            <a:ext cx="7524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73374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73374E"/>
                </a:solidFill>
                <a:latin typeface="Arial"/>
                <a:ea typeface="Arial"/>
                <a:cs typeface="Arial"/>
              </a:rPr>
              <a:t>A browser workspace with 8 themes.</a:t>
            </a:r>
          </a:p>
          <a:p xmlns:a="http://schemas.openxmlformats.org/drawingml/2006/main">
            <a:pPr algn="l">
              <a:defRPr sz="1950" b="0">
                <a:solidFill>
                  <a:srgbClr val="73374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73374E"/>
                </a:solidFill>
                <a:latin typeface="Arial"/>
                <a:ea typeface="Arial"/>
                <a:cs typeface="Arial"/>
              </a:rPr>
              <a:t>No sign-up. Saves on your device.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675afe34094e91"/>
          <a:stretch xmlns:a="http://schemas.openxmlformats.org/drawingml/2006/main"/>
        </p:blipFill>
        <p:spPr>
          <a:xfrm xmlns:a="http://schemas.openxmlformats.org/drawingml/2006/main">
            <a:off x="8915400" y="2609850"/>
            <a:ext cx="2438400" cy="2438400"/>
          </a:xfrm>
          <a:prstGeom xmlns:a="http://schemas.openxmlformats.org/drawingml/2006/main" prst="rect">
            <a:avLst/>
          </a:prstGeom>
        </p:spPr>
      </p:pic>
      <p:sp>
        <p:nvSpPr>
          <p:cNvPr id="6" name="chalkinverse.com">
            <a:extLst xmlns:a="http://schemas.openxmlformats.org/drawingml/2006/main">
              <a:ext uri="{FF2B5EF4-FFF2-40B4-BE49-F238E27FC236}">
                <a16:creationId xmlns:a16="http://schemas.microsoft.com/office/drawing/2014/main" id="{0491A39E-8B26-4C0D-A9DB-AE65374DF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5372100"/>
            <a:ext cx="33528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73374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3374E"/>
                </a:solidFill>
                <a:latin typeface="Arial"/>
                <a:ea typeface="Arial"/>
                <a:cs typeface="Arial"/>
              </a:rPr>
              <a:t>chalkinverse.com</a:t>
            </a:r>
          </a:p>
        </p:txBody>
      </p:sp>
    </p:spTree>
    <p:extLst>
      <p:ext uri="{BB962C8B-B14F-4D97-AF65-F5344CB8AC3E}">
        <p14:creationId xmlns:p14="http://schemas.microsoft.com/office/powerpoint/2010/main" val="92924839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ED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Your notebook can check your calculus">
            <a:extLst xmlns:a="http://schemas.openxmlformats.org/drawingml/2006/main">
              <a:ext uri="{FF2B5EF4-FFF2-40B4-BE49-F238E27FC236}">
                <a16:creationId xmlns:a16="http://schemas.microsoft.com/office/drawing/2014/main" id="{11E73FD4-D8E2-49AA-BC99-2B0F99AAD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38125"/>
            <a:ext cx="11144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0">
                <a:solidFill>
                  <a:srgbClr val="183C58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183C58"/>
                </a:solidFill>
                <a:latin typeface="Georgia"/>
                <a:ea typeface="Georgia"/>
                <a:cs typeface="Georgia"/>
              </a:rPr>
              <a:t>Your notebook can check your calculus</a:t>
            </a:r>
          </a:p>
        </p:txBody>
      </p:sp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086ec1eae442a8"/>
          <a:stretch xmlns:a="http://schemas.openxmlformats.org/drawingml/2006/main"/>
        </p:blipFill>
        <p:spPr>
          <a:xfrm xmlns:a="http://schemas.openxmlformats.org/drawingml/2006/main">
            <a:off x="2417787" y="952500"/>
            <a:ext cx="7394525" cy="5429250"/>
          </a:xfrm>
          <a:prstGeom xmlns:a="http://schemas.openxmlformats.org/drawingml/2006/main" prst="rect">
            <a:avLst/>
          </a:prstGeom>
        </p:spPr>
      </p:pic>
      <p:sp>
        <p:nvSpPr>
          <p:cNvPr id="3" name="Type your steps. Check supported math. Kee">
            <a:extLst xmlns:a="http://schemas.openxmlformats.org/drawingml/2006/main">
              <a:ext uri="{FF2B5EF4-FFF2-40B4-BE49-F238E27FC236}">
                <a16:creationId xmlns:a16="http://schemas.microsoft.com/office/drawing/2014/main" id="{80089F9E-2444-4701-8764-D0FCCBBA2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19850"/>
            <a:ext cx="11191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83C58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83C58"/>
                </a:solidFill>
                <a:latin typeface="Arial"/>
                <a:ea typeface="Arial"/>
                <a:cs typeface="Arial"/>
              </a:rPr>
              <a:t>Type your steps. Check supported math. Keep the graph and table beside it.</a:t>
            </a:r>
          </a:p>
        </p:txBody>
      </p:sp>
    </p:spTree>
    <p:extLst>
      <p:ext uri="{BB962C8B-B14F-4D97-AF65-F5344CB8AC3E}">
        <p14:creationId xmlns:p14="http://schemas.microsoft.com/office/powerpoint/2010/main" val="165361083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53B4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74f4760fd348d2"/>
          <a:stretch xmlns:a="http://schemas.openxmlformats.org/drawingml/2006/main"/>
        </p:blipFill>
        <p:spPr>
          <a:xfrm xmlns:a="http://schemas.openxmlformats.org/drawingml/2006/main">
            <a:off x="906420" y="342900"/>
            <a:ext cx="1787611" cy="590550"/>
          </a:xfrm>
          <a:prstGeom xmlns:a="http://schemas.openxmlformats.org/drawingml/2006/main" prst="rect">
            <a:avLst/>
          </a:prstGeom>
        </p:spPr>
      </p:pic>
      <p:sp>
        <p:nvSpPr>
          <p:cNvPr id="2" name="Your next problem&#10;belongs here.">
            <a:extLst xmlns:a="http://schemas.openxmlformats.org/drawingml/2006/main">
              <a:ext uri="{FF2B5EF4-FFF2-40B4-BE49-F238E27FC236}">
                <a16:creationId xmlns:a16="http://schemas.microsoft.com/office/drawing/2014/main" id="{8F7B8B01-24C1-4DA2-93E1-9AA6D1486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85925"/>
            <a:ext cx="7381875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100" b="0">
                <a:solidFill>
                  <a:srgbClr val="FFF4DD"/>
                </a:solidFill>
                <a:latin typeface="Georgia"/>
                <a:ea typeface="Georgia"/>
                <a:cs typeface="Georgia"/>
              </a:defRPr>
            </a:pPr>
            <a:r>
              <a:rPr sz="5100" b="0">
                <a:solidFill>
                  <a:srgbClr val="FFF4DD"/>
                </a:solidFill>
                <a:latin typeface="Georgia"/>
                <a:ea typeface="Georgia"/>
                <a:cs typeface="Georgia"/>
              </a:rPr>
              <a:t>Your next problem</a:t>
            </a:r>
          </a:p>
          <a:p xmlns:a="http://schemas.openxmlformats.org/drawingml/2006/main">
            <a:pPr algn="l">
              <a:defRPr sz="5100" b="0">
                <a:solidFill>
                  <a:srgbClr val="FFF4DD"/>
                </a:solidFill>
                <a:latin typeface="Georgia"/>
                <a:ea typeface="Georgia"/>
                <a:cs typeface="Georgia"/>
              </a:defRPr>
            </a:pPr>
            <a:r>
              <a:rPr sz="5100" b="0">
                <a:solidFill>
                  <a:srgbClr val="FFF4DD"/>
                </a:solidFill>
                <a:latin typeface="Georgia"/>
                <a:ea typeface="Georgia"/>
                <a:cs typeface="Georgia"/>
              </a:rPr>
              <a:t>belongs here.</a:t>
            </a:r>
          </a:p>
        </p:txBody>
      </p:sp>
      <p:sp>
        <p:nvSpPr>
          <p:cNvPr id="3" name="chalkinverse.com">
            <a:extLst xmlns:a="http://schemas.openxmlformats.org/drawingml/2006/main">
              <a:ext uri="{FF2B5EF4-FFF2-40B4-BE49-F238E27FC236}">
                <a16:creationId xmlns:a16="http://schemas.microsoft.com/office/drawing/2014/main" id="{98D53FBA-2E17-405E-83D7-0A26F5BF6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14800"/>
            <a:ext cx="719137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F4DD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FFF4DD"/>
                </a:solidFill>
                <a:latin typeface="Arial"/>
                <a:ea typeface="Arial"/>
                <a:cs typeface="Arial"/>
              </a:rPr>
              <a:t>chalkinverse.com</a:t>
            </a:r>
          </a:p>
        </p:txBody>
      </p:sp>
      <p:sp>
        <p:nvSpPr>
          <p:cNvPr id="4" name="Open a board. No sign-up.">
            <a:extLst xmlns:a="http://schemas.openxmlformats.org/drawingml/2006/main">
              <a:ext uri="{FF2B5EF4-FFF2-40B4-BE49-F238E27FC236}">
                <a16:creationId xmlns:a16="http://schemas.microsoft.com/office/drawing/2014/main" id="{AE195020-A7BC-4ABA-B364-37F1A1D2F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86350"/>
            <a:ext cx="7143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D5E3D8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D5E3D8"/>
                </a:solidFill>
                <a:latin typeface="Arial"/>
                <a:ea typeface="Arial"/>
                <a:cs typeface="Arial"/>
              </a:rPr>
              <a:t>Open a board. No sign-up.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42595b8c7543a2"/>
          <a:stretch xmlns:a="http://schemas.openxmlformats.org/drawingml/2006/main"/>
        </p:blipFill>
        <p:spPr>
          <a:xfrm xmlns:a="http://schemas.openxmlformats.org/drawingml/2006/main">
            <a:off x="8734425" y="2343150"/>
            <a:ext cx="2724150" cy="27241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41952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53B4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he answer is 12.&#10;The steps matter.">
            <a:extLst xmlns:a="http://schemas.openxmlformats.org/drawingml/2006/main">
              <a:ext uri="{FF2B5EF4-FFF2-40B4-BE49-F238E27FC236}">
                <a16:creationId xmlns:a16="http://schemas.microsoft.com/office/drawing/2014/main" id="{58E907B9-9270-4B01-B649-0D77A7EC6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14350"/>
            <a:ext cx="67627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0">
                <a:solidFill>
                  <a:srgbClr val="F7EFDB"/>
                </a:solidFill>
                <a:latin typeface="Georgia"/>
                <a:ea typeface="Georgia"/>
                <a:cs typeface="Georgia"/>
              </a:defRPr>
            </a:pPr>
            <a:r>
              <a:rPr sz="3900" b="0">
                <a:solidFill>
                  <a:srgbClr val="F7EFDB"/>
                </a:solidFill>
                <a:latin typeface="Georgia"/>
                <a:ea typeface="Georgia"/>
                <a:cs typeface="Georgia"/>
              </a:rPr>
              <a:t>The answer is 12.</a:t>
            </a:r>
          </a:p>
          <a:p xmlns:a="http://schemas.openxmlformats.org/drawingml/2006/main">
            <a:pPr algn="l">
              <a:defRPr sz="3900" b="0">
                <a:solidFill>
                  <a:srgbClr val="F7EFDB"/>
                </a:solidFill>
                <a:latin typeface="Georgia"/>
                <a:ea typeface="Georgia"/>
                <a:cs typeface="Georgia"/>
              </a:defRPr>
            </a:pPr>
            <a:r>
              <a:rPr sz="3900" b="0">
                <a:solidFill>
                  <a:srgbClr val="F7EFDB"/>
                </a:solidFill>
                <a:latin typeface="Georgia"/>
                <a:ea typeface="Georgia"/>
                <a:cs typeface="Georgia"/>
              </a:rPr>
              <a:t>The steps matter.</a:t>
            </a:r>
          </a:p>
        </p:txBody>
      </p:sp>
      <p:sp>
        <p:nvSpPr>
          <p:cNvPr id="2" name="A removable discontinuity, shown three way">
            <a:extLst xmlns:a="http://schemas.openxmlformats.org/drawingml/2006/main">
              <a:ext uri="{FF2B5EF4-FFF2-40B4-BE49-F238E27FC236}">
                <a16:creationId xmlns:a16="http://schemas.microsoft.com/office/drawing/2014/main" id="{A5762410-BF87-4E1B-91AA-4F1A2AF6A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66925"/>
            <a:ext cx="1104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D5E3D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D5E3D8"/>
                </a:solidFill>
                <a:latin typeface="Arial"/>
                <a:ea typeface="Arial"/>
                <a:cs typeface="Arial"/>
              </a:rPr>
              <a:t>A removable discontinuity, shown three ways</a:t>
            </a:r>
          </a:p>
        </p:txBody>
      </p:sp>
      <p:sp>
        <p:nvSpPr>
          <p:cNvPr id="3" name="CHECK THE STEPS">
            <a:extLst xmlns:a="http://schemas.openxmlformats.org/drawingml/2006/main">
              <a:ext uri="{FF2B5EF4-FFF2-40B4-BE49-F238E27FC236}">
                <a16:creationId xmlns:a16="http://schemas.microsoft.com/office/drawing/2014/main" id="{BD88579F-2315-4701-BF48-C75C15176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781300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D89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7D89C"/>
                </a:solidFill>
                <a:latin typeface="Arial"/>
                <a:ea typeface="Arial"/>
                <a:cs typeface="Arial"/>
              </a:rPr>
              <a:t>CHECK THE STEPS</a:t>
            </a:r>
          </a:p>
        </p:txBody>
      </p:sp>
      <p:sp>
        <p:nvSpPr>
          <p:cNvPr id="4" name="Factor x³ − 8.&#10;Cancel x − 2 for x ≠ 2.&#10;Eva">
            <a:extLst xmlns:a="http://schemas.openxmlformats.org/drawingml/2006/main">
              <a:ext uri="{FF2B5EF4-FFF2-40B4-BE49-F238E27FC236}">
                <a16:creationId xmlns:a16="http://schemas.microsoft.com/office/drawing/2014/main" id="{60C74472-A8BC-4D3B-B883-CB3F0FB56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76600"/>
            <a:ext cx="3333750" cy="1438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F7EFDB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7EFDB"/>
                </a:solidFill>
                <a:latin typeface="Arial"/>
                <a:ea typeface="Arial"/>
                <a:cs typeface="Arial"/>
              </a:rPr>
              <a:t>Factor x³ − 8.</a:t>
            </a:r>
          </a:p>
          <a:p xmlns:a="http://schemas.openxmlformats.org/drawingml/2006/main">
            <a:pPr algn="l">
              <a:defRPr sz="2175" b="0">
                <a:solidFill>
                  <a:srgbClr val="F7EFDB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7EFDB"/>
                </a:solidFill>
                <a:latin typeface="Arial"/>
                <a:ea typeface="Arial"/>
                <a:cs typeface="Arial"/>
              </a:rPr>
              <a:t>Cancel x − 2 for x ≠ 2.</a:t>
            </a:r>
          </a:p>
          <a:p xmlns:a="http://schemas.openxmlformats.org/drawingml/2006/main">
            <a:pPr algn="l">
              <a:defRPr sz="2175" b="0">
                <a:solidFill>
                  <a:srgbClr val="F7EFDB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7EFDB"/>
                </a:solidFill>
                <a:latin typeface="Arial"/>
                <a:ea typeface="Arial"/>
                <a:cs typeface="Arial"/>
              </a:rPr>
              <a:t>Evaluate the limit.</a:t>
            </a:r>
          </a:p>
        </p:txBody>
      </p:sp>
      <p:sp>
        <p:nvSpPr>
          <p:cNvPr id="5" name="SEE THE GRAPH">
            <a:extLst xmlns:a="http://schemas.openxmlformats.org/drawingml/2006/main">
              <a:ext uri="{FF2B5EF4-FFF2-40B4-BE49-F238E27FC236}">
                <a16:creationId xmlns:a16="http://schemas.microsoft.com/office/drawing/2014/main" id="{8F1E6ED8-EFD5-4226-87CF-34C658E37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781300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D89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7D89C"/>
                </a:solidFill>
                <a:latin typeface="Arial"/>
                <a:ea typeface="Arial"/>
                <a:cs typeface="Arial"/>
              </a:rPr>
              <a:t>SEE THE GRAPH</a:t>
            </a:r>
          </a:p>
        </p:txBody>
      </p:sp>
      <p:sp>
        <p:nvSpPr>
          <p:cNvPr id="6" name="The curve has a hole&#10;at (2, 12). The limit">
            <a:extLst xmlns:a="http://schemas.openxmlformats.org/drawingml/2006/main">
              <a:ext uri="{FF2B5EF4-FFF2-40B4-BE49-F238E27FC236}">
                <a16:creationId xmlns:a16="http://schemas.microsoft.com/office/drawing/2014/main" id="{1A9B5742-329D-47BA-B832-F4835C1CF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76600"/>
            <a:ext cx="3333750" cy="1438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F7EFDB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7EFDB"/>
                </a:solidFill>
                <a:latin typeface="Arial"/>
                <a:ea typeface="Arial"/>
                <a:cs typeface="Arial"/>
              </a:rPr>
              <a:t>The curve has a hole</a:t>
            </a:r>
          </a:p>
          <a:p xmlns:a="http://schemas.openxmlformats.org/drawingml/2006/main">
            <a:pPr algn="l">
              <a:defRPr sz="2175" b="0">
                <a:solidFill>
                  <a:srgbClr val="F7EFDB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7EFDB"/>
                </a:solidFill>
                <a:latin typeface="Arial"/>
                <a:ea typeface="Arial"/>
                <a:cs typeface="Arial"/>
              </a:rPr>
              <a:t>at (2, 12). The limit</a:t>
            </a:r>
          </a:p>
          <a:p xmlns:a="http://schemas.openxmlformats.org/drawingml/2006/main">
            <a:pPr algn="l">
              <a:defRPr sz="2175" b="0">
                <a:solidFill>
                  <a:srgbClr val="F7EFDB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7EFDB"/>
                </a:solidFill>
                <a:latin typeface="Arial"/>
                <a:ea typeface="Arial"/>
                <a:cs typeface="Arial"/>
              </a:rPr>
              <a:t>still exists.</a:t>
            </a:r>
          </a:p>
        </p:txBody>
      </p:sp>
      <p:sp>
        <p:nvSpPr>
          <p:cNvPr id="7" name="COMPARE VALUES">
            <a:extLst xmlns:a="http://schemas.openxmlformats.org/drawingml/2006/main">
              <a:ext uri="{FF2B5EF4-FFF2-40B4-BE49-F238E27FC236}">
                <a16:creationId xmlns:a16="http://schemas.microsoft.com/office/drawing/2014/main" id="{32DB3056-CBA7-4B05-9913-B74A040B0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781300"/>
            <a:ext cx="3314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D89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7D89C"/>
                </a:solidFill>
                <a:latin typeface="Arial"/>
                <a:ea typeface="Arial"/>
                <a:cs typeface="Arial"/>
              </a:rPr>
              <a:t>COMPARE VALUES</a:t>
            </a:r>
          </a:p>
        </p:txBody>
      </p:sp>
      <p:sp>
        <p:nvSpPr>
          <p:cNvPr id="8" name="Approach x = 2&#10;from both sides.&#10;f(x) appro">
            <a:extLst xmlns:a="http://schemas.openxmlformats.org/drawingml/2006/main">
              <a:ext uri="{FF2B5EF4-FFF2-40B4-BE49-F238E27FC236}">
                <a16:creationId xmlns:a16="http://schemas.microsoft.com/office/drawing/2014/main" id="{94368F42-B753-4C27-9D60-3AE17ECE0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276600"/>
            <a:ext cx="3314700" cy="1438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F7EFDB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7EFDB"/>
                </a:solidFill>
                <a:latin typeface="Arial"/>
                <a:ea typeface="Arial"/>
                <a:cs typeface="Arial"/>
              </a:rPr>
              <a:t>Approach x = 2</a:t>
            </a:r>
          </a:p>
          <a:p xmlns:a="http://schemas.openxmlformats.org/drawingml/2006/main">
            <a:pPr algn="l">
              <a:defRPr sz="2175" b="0">
                <a:solidFill>
                  <a:srgbClr val="F7EFDB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7EFDB"/>
                </a:solidFill>
                <a:latin typeface="Arial"/>
                <a:ea typeface="Arial"/>
                <a:cs typeface="Arial"/>
              </a:rPr>
              <a:t>from both sides.</a:t>
            </a:r>
          </a:p>
          <a:p xmlns:a="http://schemas.openxmlformats.org/drawingml/2006/main">
            <a:pPr algn="l">
              <a:defRPr sz="2175" b="0">
                <a:solidFill>
                  <a:srgbClr val="F7EFDB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7EFDB"/>
                </a:solidFill>
                <a:latin typeface="Arial"/>
                <a:ea typeface="Arial"/>
                <a:cs typeface="Arial"/>
              </a:rPr>
              <a:t>f(x) approaches 12.</a:t>
            </a:r>
          </a:p>
        </p:txBody>
      </p:sp>
      <p:sp>
        <p:nvSpPr>
          <p:cNvPr id="9" name="The checker supports specific forms of mat">
            <a:extLst xmlns:a="http://schemas.openxmlformats.org/drawingml/2006/main">
              <a:ext uri="{FF2B5EF4-FFF2-40B4-BE49-F238E27FC236}">
                <a16:creationId xmlns:a16="http://schemas.microsoft.com/office/drawing/2014/main" id="{DF762291-7E4C-4B24-9284-FFAB114C9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438775"/>
            <a:ext cx="10668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D5E3D8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D5E3D8"/>
                </a:solidFill>
                <a:latin typeface="Arial"/>
                <a:ea typeface="Arial"/>
                <a:cs typeface="Arial"/>
              </a:rPr>
              <a:t>The checker supports specific forms of math. It reports uncertainty when it cannot verify a step.</a:t>
            </a:r>
          </a:p>
        </p:txBody>
      </p:sp>
      <p:sp>
        <p:nvSpPr>
          <p:cNvPr id="10" name="Chalk Inverse">
            <a:extLst xmlns:a="http://schemas.openxmlformats.org/drawingml/2006/main">
              <a:ext uri="{FF2B5EF4-FFF2-40B4-BE49-F238E27FC236}">
                <a16:creationId xmlns:a16="http://schemas.microsoft.com/office/drawing/2014/main" id="{E353120F-0735-4749-BB32-DA19CA1F2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5E3D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D5E3D8"/>
                </a:solidFill>
                <a:latin typeface="Arial"/>
                <a:ea typeface="Arial"/>
                <a:cs typeface="Arial"/>
              </a:rPr>
              <a:t>Chalk Inverse</a:t>
            </a:r>
          </a:p>
        </p:txBody>
      </p:sp>
      <p:sp>
        <p:nvSpPr>
          <p:cNvPr id="11" name="03">
            <a:extLst xmlns:a="http://schemas.openxmlformats.org/drawingml/2006/main">
              <a:ext uri="{FF2B5EF4-FFF2-40B4-BE49-F238E27FC236}">
                <a16:creationId xmlns:a16="http://schemas.microsoft.com/office/drawing/2014/main" id="{E807E160-19CE-471E-B69F-8C4B3766E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D5E3D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D5E3D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2219354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0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A full STEM workspace">
            <a:extLst xmlns:a="http://schemas.openxmlformats.org/drawingml/2006/main">
              <a:ext uri="{FF2B5EF4-FFF2-40B4-BE49-F238E27FC236}">
                <a16:creationId xmlns:a16="http://schemas.microsoft.com/office/drawing/2014/main" id="{5CE29BF3-AF28-495F-8A28-F09132BEF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11239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75" b="0">
                <a:solidFill>
                  <a:srgbClr val="153B43"/>
                </a:solidFill>
                <a:latin typeface="Georgia"/>
                <a:ea typeface="Georgia"/>
                <a:cs typeface="Georgia"/>
              </a:defRPr>
            </a:pPr>
            <a:r>
              <a:rPr sz="3675" b="0">
                <a:solidFill>
                  <a:srgbClr val="153B43"/>
                </a:solidFill>
                <a:latin typeface="Georgia"/>
                <a:ea typeface="Georgia"/>
                <a:cs typeface="Georgia"/>
              </a:rPr>
              <a:t>A full STEM workspace</a:t>
            </a:r>
          </a:p>
        </p:txBody>
      </p:sp>
      <p:graphicFrame>
        <p:nvGraphicFramePr>
          <p:cNvPr id="8" name=""/>
          <p:cNvGraphicFramePr/>
          <p:nvPr/>
        </p:nvGraphicFramePr>
        <p:xfrm>
          <a:off xmlns:a="http://schemas.openxmlformats.org/drawingml/2006/main" x="533400" y="1543050"/>
          <a:ext xmlns:a="http://schemas.openxmlformats.org/drawingml/2006/main" cx="11125200" cy="32194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143250"/>
                <a:gridCol w="1619250"/>
                <a:gridCol w="6362700"/>
              </a:tblGrid>
              <a:tr h="643890"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Subject</a:t>
                      </a:r>
                    </a:p>
                  </a:txBody>
                  <a:tcPr marL="91440" marR="91440" marT="45720" marB="45720">
                    <a:solidFill>
                      <a:srgbClr val="153B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Tools</a:t>
                      </a:r>
                    </a:p>
                  </a:txBody>
                  <a:tcPr marL="91440" marR="91440" marT="45720" marB="45720">
                    <a:solidFill>
                      <a:srgbClr val="153B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References</a:t>
                      </a:r>
                    </a:p>
                  </a:txBody>
                  <a:tcPr marL="91440" marR="91440" marT="45720" marB="45720">
                    <a:solidFill>
                      <a:srgbClr val="153B43"/>
                    </a:solidFill>
                  </a:tcPr>
                </a:tc>
              </a:tr>
              <a:tr h="64389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53B43"/>
                          </a:solidFill>
                          <a:latin typeface="Arial"/>
                          <a:ea typeface="Arial"/>
                          <a:cs typeface="Arial"/>
                        </a:rPr>
                        <a:t>Mathematics</a:t>
                      </a:r>
                    </a:p>
                  </a:txBody>
                  <a:tcPr marL="91440" marR="91440" marT="45720" marB="45720">
                    <a:solidFill>
                      <a:srgbClr val="F5F0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153B43"/>
                          </a:solidFill>
                          <a:latin typeface="Arial"/>
                          <a:ea typeface="Arial"/>
                          <a:cs typeface="Arial"/>
                        </a:rPr>
                        <a:t>13</a:t>
                      </a:r>
                    </a:p>
                  </a:txBody>
                  <a:tcPr marL="91440" marR="91440" marT="45720" marB="45720">
                    <a:solidFill>
                      <a:srgbClr val="F5F0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53B43"/>
                          </a:solidFill>
                          <a:latin typeface="Arial"/>
                          <a:ea typeface="Arial"/>
                          <a:cs typeface="Arial"/>
                        </a:rPr>
                        <a:t>144 formulas</a:t>
                      </a:r>
                    </a:p>
                  </a:txBody>
                  <a:tcPr marL="91440" marR="91440" marT="45720" marB="45720">
                    <a:solidFill>
                      <a:srgbClr val="F5F0E5"/>
                    </a:solidFill>
                  </a:tcPr>
                </a:tc>
              </a:tr>
              <a:tr h="64389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53B43"/>
                          </a:solidFill>
                          <a:latin typeface="Arial"/>
                          <a:ea typeface="Arial"/>
                          <a:cs typeface="Arial"/>
                        </a:rPr>
                        <a:t>Chemistry</a:t>
                      </a:r>
                    </a:p>
                  </a:txBody>
                  <a:tcPr marL="91440" marR="91440" marT="45720" marB="45720">
                    <a:solidFill>
                      <a:srgbClr val="F5F0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153B43"/>
                          </a:solidFill>
                          <a:latin typeface="Arial"/>
                          <a:ea typeface="Arial"/>
                          <a:cs typeface="Arial"/>
                        </a:rPr>
                        <a:t>22</a:t>
                      </a:r>
                    </a:p>
                  </a:txBody>
                  <a:tcPr marL="91440" marR="91440" marT="45720" marB="45720">
                    <a:solidFill>
                      <a:srgbClr val="F5F0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53B43"/>
                          </a:solidFill>
                          <a:latin typeface="Arial"/>
                          <a:ea typeface="Arial"/>
                          <a:cs typeface="Arial"/>
                        </a:rPr>
                        <a:t>332 table entries + 66 formulas</a:t>
                      </a:r>
                    </a:p>
                  </a:txBody>
                  <a:tcPr marL="91440" marR="91440" marT="45720" marB="45720">
                    <a:solidFill>
                      <a:srgbClr val="F5F0E5"/>
                    </a:solidFill>
                  </a:tcPr>
                </a:tc>
              </a:tr>
              <a:tr h="64389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53B43"/>
                          </a:solidFill>
                          <a:latin typeface="Arial"/>
                          <a:ea typeface="Arial"/>
                          <a:cs typeface="Arial"/>
                        </a:rPr>
                        <a:t>Biology</a:t>
                      </a:r>
                    </a:p>
                  </a:txBody>
                  <a:tcPr marL="91440" marR="91440" marT="45720" marB="45720">
                    <a:solidFill>
                      <a:srgbClr val="F5F0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153B43"/>
                          </a:solidFill>
                          <a:latin typeface="Arial"/>
                          <a:ea typeface="Arial"/>
                          <a:cs typeface="Arial"/>
                        </a:rPr>
                        <a:t>24</a:t>
                      </a:r>
                    </a:p>
                  </a:txBody>
                  <a:tcPr marL="91440" marR="91440" marT="45720" marB="45720">
                    <a:solidFill>
                      <a:srgbClr val="F5F0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53B43"/>
                          </a:solidFill>
                          <a:latin typeface="Arial"/>
                          <a:ea typeface="Arial"/>
                          <a:cs typeface="Arial"/>
                        </a:rPr>
                        <a:t>252 reference entries</a:t>
                      </a:r>
                    </a:p>
                  </a:txBody>
                  <a:tcPr marL="91440" marR="91440" marT="45720" marB="45720">
                    <a:solidFill>
                      <a:srgbClr val="F5F0E5"/>
                    </a:solidFill>
                  </a:tcPr>
                </a:tc>
              </a:tr>
              <a:tr h="64389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53B43"/>
                          </a:solidFill>
                          <a:latin typeface="Arial"/>
                          <a:ea typeface="Arial"/>
                          <a:cs typeface="Arial"/>
                        </a:rPr>
                        <a:t>Statistics</a:t>
                      </a:r>
                    </a:p>
                  </a:txBody>
                  <a:tcPr marL="91440" marR="91440" marT="45720" marB="45720">
                    <a:solidFill>
                      <a:srgbClr val="F5F0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153B43"/>
                          </a:solidFill>
                          <a:latin typeface="Arial"/>
                          <a:ea typeface="Arial"/>
                          <a:cs typeface="Arial"/>
                        </a:rPr>
                        <a:t>4</a:t>
                      </a:r>
                    </a:p>
                  </a:txBody>
                  <a:tcPr marL="91440" marR="91440" marT="45720" marB="45720">
                    <a:solidFill>
                      <a:srgbClr val="F5F0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53B43"/>
                          </a:solidFill>
                          <a:latin typeface="Arial"/>
                          <a:ea typeface="Arial"/>
                          <a:cs typeface="Arial"/>
                        </a:rPr>
                        <a:t>6 formulas</a:t>
                      </a:r>
                    </a:p>
                  </a:txBody>
                  <a:tcPr marL="91440" marR="91440" marT="45720" marB="45720">
                    <a:solidFill>
                      <a:srgbClr val="F5F0E5"/>
                    </a:solidFill>
                  </a:tcPr>
                </a:tc>
              </a:tr>
            </a:tbl>
          </a:graphicData>
        </a:graphic>
      </p:graphicFrame>
      <p:sp>
        <p:nvSpPr>
          <p:cNvPr id="3" name="Plus a periodic table, conversion factors,">
            <a:extLst xmlns:a="http://schemas.openxmlformats.org/drawingml/2006/main">
              <a:ext uri="{FF2B5EF4-FFF2-40B4-BE49-F238E27FC236}">
                <a16:creationId xmlns:a16="http://schemas.microsoft.com/office/drawing/2014/main" id="{247DD8EE-E8C3-4625-BC1E-36448DD5C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19700"/>
            <a:ext cx="11029950" cy="676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53B4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53B43"/>
                </a:solidFill>
                <a:latin typeface="Arial"/>
                <a:ea typeface="Arial"/>
                <a:cs typeface="Arial"/>
              </a:rPr>
              <a:t>Plus a periodic table, conversion factors, drawing, diagrams, media and a linked help glossary.</a:t>
            </a:r>
          </a:p>
        </p:txBody>
      </p:sp>
      <p:sp>
        <p:nvSpPr>
          <p:cNvPr id="4" name="Counts describe catalog tools and referenc">
            <a:extLst xmlns:a="http://schemas.openxmlformats.org/drawingml/2006/main">
              <a:ext uri="{FF2B5EF4-FFF2-40B4-BE49-F238E27FC236}">
                <a16:creationId xmlns:a16="http://schemas.microsoft.com/office/drawing/2014/main" id="{B91138C3-B5ED-4A8C-A79B-9198C34AC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9606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496068"/>
                </a:solidFill>
                <a:latin typeface="Arial"/>
                <a:ea typeface="Arial"/>
                <a:cs typeface="Arial"/>
              </a:rPr>
              <a:t>Counts describe catalog tools and reference entries, including individual codons. They are not course or article counts.</a:t>
            </a:r>
          </a:p>
        </p:txBody>
      </p:sp>
      <p:sp>
        <p:nvSpPr>
          <p:cNvPr id="5" name="Chalk Inverse">
            <a:extLst xmlns:a="http://schemas.openxmlformats.org/drawingml/2006/main">
              <a:ext uri="{FF2B5EF4-FFF2-40B4-BE49-F238E27FC236}">
                <a16:creationId xmlns:a16="http://schemas.microsoft.com/office/drawing/2014/main" id="{7D6EC186-640C-45DB-8427-B707F0028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770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53B43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153B43"/>
                </a:solidFill>
                <a:latin typeface="Arial"/>
                <a:ea typeface="Arial"/>
                <a:cs typeface="Arial"/>
              </a:rPr>
              <a:t>Chalk Inverse</a:t>
            </a:r>
          </a:p>
        </p:txBody>
      </p:sp>
      <p:sp>
        <p:nvSpPr>
          <p:cNvPr id="6" name="04">
            <a:extLst xmlns:a="http://schemas.openxmlformats.org/drawingml/2006/main">
              <a:ext uri="{FF2B5EF4-FFF2-40B4-BE49-F238E27FC236}">
                <a16:creationId xmlns:a16="http://schemas.microsoft.com/office/drawing/2014/main" id="{203CF452-8A1E-49EA-B70C-AA9199EDB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153B43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153B43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25217852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cfe10b6b4a4c6c"/>
          <a:stretch xmlns:a="http://schemas.openxmlformats.org/drawingml/2006/main"/>
        </p:blipFill>
        <p:spPr>
          <a:xfrm xmlns:a="http://schemas.openxmlformats.org/drawingml/2006/main">
            <a:off x="725445" y="323850"/>
            <a:ext cx="1787611" cy="590550"/>
          </a:xfrm>
          <a:prstGeom xmlns:a="http://schemas.openxmlformats.org/drawingml/2006/main" prst="rect">
            <a:avLst/>
          </a:prstGeom>
        </p:spPr>
      </p:pic>
      <p:sp>
        <p:nvSpPr>
          <p:cNvPr id="2" name="CLASSIC">
            <a:extLst xmlns:a="http://schemas.openxmlformats.org/drawingml/2006/main">
              <a:ext uri="{FF2B5EF4-FFF2-40B4-BE49-F238E27FC236}">
                <a16:creationId xmlns:a16="http://schemas.microsoft.com/office/drawing/2014/main" id="{5CF033AE-BFC0-4CCF-884D-164D4F7E2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14425"/>
            <a:ext cx="40100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C6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C66"/>
                </a:solidFill>
                <a:latin typeface="Arial"/>
                <a:ea typeface="Arial"/>
                <a:cs typeface="Arial"/>
              </a:rPr>
              <a:t>CLASSIC</a:t>
            </a:r>
          </a:p>
        </p:txBody>
      </p:sp>
      <p:sp>
        <p:nvSpPr>
          <p:cNvPr id="3" name="Your notebook can&#10;check your calculus.">
            <a:extLst xmlns:a="http://schemas.openxmlformats.org/drawingml/2006/main">
              <a:ext uri="{FF2B5EF4-FFF2-40B4-BE49-F238E27FC236}">
                <a16:creationId xmlns:a16="http://schemas.microsoft.com/office/drawing/2014/main" id="{C89B434E-6EB5-482F-8461-162897835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847850"/>
            <a:ext cx="4010025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0">
                <a:solidFill>
                  <a:srgbClr val="173C66"/>
                </a:solidFill>
                <a:latin typeface="Georgia"/>
                <a:ea typeface="Georgia"/>
                <a:cs typeface="Georgia"/>
              </a:defRPr>
            </a:pPr>
            <a:r>
              <a:rPr sz="3375" b="0">
                <a:solidFill>
                  <a:srgbClr val="173C66"/>
                </a:solidFill>
                <a:latin typeface="Georgia"/>
                <a:ea typeface="Georgia"/>
                <a:cs typeface="Georgia"/>
              </a:rPr>
              <a:t>Your notebook can</a:t>
            </a:r>
          </a:p>
          <a:p xmlns:a="http://schemas.openxmlformats.org/drawingml/2006/main">
            <a:pPr algn="l">
              <a:defRPr sz="3375" b="0">
                <a:solidFill>
                  <a:srgbClr val="173C66"/>
                </a:solidFill>
                <a:latin typeface="Georgia"/>
                <a:ea typeface="Georgia"/>
                <a:cs typeface="Georgia"/>
              </a:defRPr>
            </a:pPr>
            <a:r>
              <a:rPr sz="3375" b="0">
                <a:solidFill>
                  <a:srgbClr val="173C66"/>
                </a:solidFill>
                <a:latin typeface="Georgia"/>
                <a:ea typeface="Georgia"/>
                <a:cs typeface="Georgia"/>
              </a:rPr>
              <a:t>check your calculus.</a:t>
            </a:r>
          </a:p>
        </p:txBody>
      </p:sp>
      <p:sp>
        <p:nvSpPr>
          <p:cNvPr id="4" name="Type your steps. Check supported math. Gra">
            <a:extLst xmlns:a="http://schemas.openxmlformats.org/drawingml/2006/main">
              <a:ext uri="{FF2B5EF4-FFF2-40B4-BE49-F238E27FC236}">
                <a16:creationId xmlns:a16="http://schemas.microsoft.com/office/drawing/2014/main" id="{B527F4B0-869B-4414-A241-22EA9BE37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333875"/>
            <a:ext cx="401002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3C66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73C66"/>
                </a:solidFill>
                <a:latin typeface="Arial"/>
                <a:ea typeface="Arial"/>
                <a:cs typeface="Arial"/>
              </a:rPr>
              <a:t>Type your steps. Check supported math. Graph and compare.</a:t>
            </a:r>
          </a:p>
        </p:txBody>
      </p:sp>
      <p:sp>
        <p:nvSpPr>
          <p:cNvPr id="5" name="Try your next problem.">
            <a:extLst xmlns:a="http://schemas.openxmlformats.org/drawingml/2006/main">
              <a:ext uri="{FF2B5EF4-FFF2-40B4-BE49-F238E27FC236}">
                <a16:creationId xmlns:a16="http://schemas.microsoft.com/office/drawing/2014/main" id="{F0991CFB-C7D1-4382-AEC7-F5DC0A983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667375"/>
            <a:ext cx="40100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C66"/>
                </a:solidFill>
                <a:latin typeface="Georgia"/>
                <a:ea typeface="Georgia"/>
                <a:cs typeface="Georgia"/>
              </a:defRPr>
            </a:pPr>
            <a:r>
              <a:rPr sz="1725" b="1">
                <a:solidFill>
                  <a:srgbClr val="173C66"/>
                </a:solidFill>
                <a:latin typeface="Georgia"/>
                <a:ea typeface="Georgia"/>
                <a:cs typeface="Georgia"/>
              </a:rPr>
              <a:t>Try your next problem.</a:t>
            </a:r>
          </a:p>
        </p:txBody>
      </p:sp>
      <p:sp>
        <p:nvSpPr>
          <p:cNvPr id="6" name="chalkinverse.com">
            <a:extLst xmlns:a="http://schemas.openxmlformats.org/drawingml/2006/main">
              <a:ext uri="{FF2B5EF4-FFF2-40B4-BE49-F238E27FC236}">
                <a16:creationId xmlns:a16="http://schemas.microsoft.com/office/drawing/2014/main" id="{0664CA76-1247-43E3-ACDB-CE3193DDD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6181725"/>
            <a:ext cx="40100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C6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3C66"/>
                </a:solidFill>
                <a:latin typeface="Arial"/>
                <a:ea typeface="Arial"/>
                <a:cs typeface="Arial"/>
              </a:rPr>
              <a:t>chalkinverse.com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923a5b7fbd48c7"/>
          <a:stretch xmlns:a="http://schemas.openxmlformats.org/drawingml/2006/main"/>
        </p:blipFill>
        <p:spPr>
          <a:xfrm xmlns:a="http://schemas.openxmlformats.org/drawingml/2006/main">
            <a:off x="4714875" y="1411212"/>
            <a:ext cx="7286625" cy="535002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34860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2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a70963307947cf"/>
          <a:stretch xmlns:a="http://schemas.openxmlformats.org/drawingml/2006/main"/>
        </p:blipFill>
        <p:spPr>
          <a:xfrm xmlns:a="http://schemas.openxmlformats.org/drawingml/2006/main">
            <a:off x="693523" y="323850"/>
            <a:ext cx="1851454" cy="590550"/>
          </a:xfrm>
          <a:prstGeom xmlns:a="http://schemas.openxmlformats.org/drawingml/2006/main" prst="rect">
            <a:avLst/>
          </a:prstGeom>
        </p:spPr>
      </p:pic>
      <p:sp>
        <p:nvSpPr>
          <p:cNvPr id="2" name="HEARTS AND BOWS / STRAWBERRY">
            <a:extLst xmlns:a="http://schemas.openxmlformats.org/drawingml/2006/main">
              <a:ext uri="{FF2B5EF4-FFF2-40B4-BE49-F238E27FC236}">
                <a16:creationId xmlns:a16="http://schemas.microsoft.com/office/drawing/2014/main" id="{98474CDA-21A8-43EA-A7B4-E097E4246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14425"/>
            <a:ext cx="40100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03B5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703B50"/>
                </a:solidFill>
                <a:latin typeface="Arial"/>
                <a:ea typeface="Arial"/>
                <a:cs typeface="Arial"/>
              </a:rPr>
              <a:t>HEARTS AND BOWS / STRAWBERRY</a:t>
            </a:r>
          </a:p>
        </p:txBody>
      </p:sp>
      <p:sp>
        <p:nvSpPr>
          <p:cNvPr id="3" name="Put calculus&#10;in a bow.">
            <a:extLst xmlns:a="http://schemas.openxmlformats.org/drawingml/2006/main">
              <a:ext uri="{FF2B5EF4-FFF2-40B4-BE49-F238E27FC236}">
                <a16:creationId xmlns:a16="http://schemas.microsoft.com/office/drawing/2014/main" id="{DCDEDD9C-A65F-424A-83AF-B805BE081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847850"/>
            <a:ext cx="4010025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0">
                <a:solidFill>
                  <a:srgbClr val="703B50"/>
                </a:solidFill>
                <a:latin typeface="Georgia"/>
                <a:ea typeface="Georgia"/>
                <a:cs typeface="Georgia"/>
              </a:defRPr>
            </a:pPr>
            <a:r>
              <a:rPr sz="3900" b="0">
                <a:solidFill>
                  <a:srgbClr val="703B50"/>
                </a:solidFill>
                <a:latin typeface="Georgia"/>
                <a:ea typeface="Georgia"/>
                <a:cs typeface="Georgia"/>
              </a:rPr>
              <a:t>Put calculus</a:t>
            </a:r>
          </a:p>
          <a:p xmlns:a="http://schemas.openxmlformats.org/drawingml/2006/main">
            <a:pPr algn="l">
              <a:defRPr sz="3900" b="0">
                <a:solidFill>
                  <a:srgbClr val="703B50"/>
                </a:solidFill>
                <a:latin typeface="Georgia"/>
                <a:ea typeface="Georgia"/>
                <a:cs typeface="Georgia"/>
              </a:defRPr>
            </a:pPr>
            <a:r>
              <a:rPr sz="3900" b="0">
                <a:solidFill>
                  <a:srgbClr val="703B50"/>
                </a:solidFill>
                <a:latin typeface="Georgia"/>
                <a:ea typeface="Georgia"/>
                <a:cs typeface="Georgia"/>
              </a:rPr>
              <a:t>in a bow.</a:t>
            </a:r>
          </a:p>
        </p:txBody>
      </p:sp>
      <p:sp>
        <p:nvSpPr>
          <p:cNvPr id="4" name="A little lace. A worked limit. Your equati">
            <a:extLst xmlns:a="http://schemas.openxmlformats.org/drawingml/2006/main">
              <a:ext uri="{FF2B5EF4-FFF2-40B4-BE49-F238E27FC236}">
                <a16:creationId xmlns:a16="http://schemas.microsoft.com/office/drawing/2014/main" id="{2EE89F8A-FA90-4B5F-8EEB-0EC41E9C9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333875"/>
            <a:ext cx="401002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703B5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703B50"/>
                </a:solidFill>
                <a:latin typeface="Arial"/>
                <a:ea typeface="Arial"/>
                <a:cs typeface="Arial"/>
              </a:rPr>
              <a:t>A little lace. A worked limit. Your equations, graph and table together.</a:t>
            </a:r>
          </a:p>
        </p:txBody>
      </p:sp>
      <p:sp>
        <p:nvSpPr>
          <p:cNvPr id="5" name="Make room for your next idea.">
            <a:extLst xmlns:a="http://schemas.openxmlformats.org/drawingml/2006/main">
              <a:ext uri="{FF2B5EF4-FFF2-40B4-BE49-F238E27FC236}">
                <a16:creationId xmlns:a16="http://schemas.microsoft.com/office/drawing/2014/main" id="{E4D01815-62AE-4B38-86D0-BE5A1563B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667375"/>
            <a:ext cx="40100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703B50"/>
                </a:solidFill>
                <a:latin typeface="Georgia"/>
                <a:ea typeface="Georgia"/>
                <a:cs typeface="Georgia"/>
              </a:defRPr>
            </a:pPr>
            <a:r>
              <a:rPr sz="1725" b="1">
                <a:solidFill>
                  <a:srgbClr val="703B50"/>
                </a:solidFill>
                <a:latin typeface="Georgia"/>
                <a:ea typeface="Georgia"/>
                <a:cs typeface="Georgia"/>
              </a:rPr>
              <a:t>Make room for your next idea.</a:t>
            </a:r>
          </a:p>
        </p:txBody>
      </p:sp>
      <p:sp>
        <p:nvSpPr>
          <p:cNvPr id="6" name="chalkinverse.com">
            <a:extLst xmlns:a="http://schemas.openxmlformats.org/drawingml/2006/main">
              <a:ext uri="{FF2B5EF4-FFF2-40B4-BE49-F238E27FC236}">
                <a16:creationId xmlns:a16="http://schemas.microsoft.com/office/drawing/2014/main" id="{7B7DDA26-F0C5-4E97-9048-E2B6F6BA1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6181725"/>
            <a:ext cx="40100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703B5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703B50"/>
                </a:solidFill>
                <a:latin typeface="Arial"/>
                <a:ea typeface="Arial"/>
                <a:cs typeface="Arial"/>
              </a:rPr>
              <a:t>chalkinverse.com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51367e154241c5"/>
          <a:stretch xmlns:a="http://schemas.openxmlformats.org/drawingml/2006/main"/>
        </p:blipFill>
        <p:spPr>
          <a:xfrm xmlns:a="http://schemas.openxmlformats.org/drawingml/2006/main">
            <a:off x="4714875" y="1411212"/>
            <a:ext cx="7286625" cy="535002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2685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0D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74ca42159f4010"/>
          <a:stretch xmlns:a="http://schemas.openxmlformats.org/drawingml/2006/main"/>
        </p:blipFill>
        <p:spPr>
          <a:xfrm xmlns:a="http://schemas.openxmlformats.org/drawingml/2006/main">
            <a:off x="8038435" y="323850"/>
            <a:ext cx="1620579" cy="590550"/>
          </a:xfrm>
          <a:prstGeom xmlns:a="http://schemas.openxmlformats.org/drawingml/2006/main" prst="rect">
            <a:avLst/>
          </a:prstGeom>
        </p:spPr>
      </p:pic>
      <p:sp>
        <p:nvSpPr>
          <p:cNvPr id="2" name="FIELD JOURNAL / AUTUMN">
            <a:extLst xmlns:a="http://schemas.openxmlformats.org/drawingml/2006/main">
              <a:ext uri="{FF2B5EF4-FFF2-40B4-BE49-F238E27FC236}">
                <a16:creationId xmlns:a16="http://schemas.microsoft.com/office/drawing/2014/main" id="{628D7859-73C6-4DC1-A369-A99E3BCAE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1114425"/>
            <a:ext cx="3905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03F3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3F35"/>
                </a:solidFill>
                <a:latin typeface="Arial"/>
                <a:ea typeface="Arial"/>
                <a:cs typeface="Arial"/>
              </a:rPr>
              <a:t>FIELD JOURNAL / AUTUMN</a:t>
            </a:r>
          </a:p>
        </p:txBody>
      </p:sp>
      <p:sp>
        <p:nvSpPr>
          <p:cNvPr id="3" name="A field guide to&#10;your next problem.">
            <a:extLst xmlns:a="http://schemas.openxmlformats.org/drawingml/2006/main">
              <a:ext uri="{FF2B5EF4-FFF2-40B4-BE49-F238E27FC236}">
                <a16:creationId xmlns:a16="http://schemas.microsoft.com/office/drawing/2014/main" id="{BF17EE91-ADDC-4F58-A1F5-0450505B8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1847850"/>
            <a:ext cx="3905250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0">
                <a:solidFill>
                  <a:srgbClr val="203F35"/>
                </a:solidFill>
                <a:latin typeface="Georgia"/>
                <a:ea typeface="Georgia"/>
                <a:cs typeface="Georgia"/>
              </a:defRPr>
            </a:pPr>
            <a:r>
              <a:rPr sz="3900" b="0">
                <a:solidFill>
                  <a:srgbClr val="203F35"/>
                </a:solidFill>
                <a:latin typeface="Georgia"/>
                <a:ea typeface="Georgia"/>
                <a:cs typeface="Georgia"/>
              </a:rPr>
              <a:t>A field guide to</a:t>
            </a:r>
          </a:p>
          <a:p xmlns:a="http://schemas.openxmlformats.org/drawingml/2006/main">
            <a:pPr algn="l">
              <a:defRPr sz="3900" b="0">
                <a:solidFill>
                  <a:srgbClr val="203F35"/>
                </a:solidFill>
                <a:latin typeface="Georgia"/>
                <a:ea typeface="Georgia"/>
                <a:cs typeface="Georgia"/>
              </a:defRPr>
            </a:pPr>
            <a:r>
              <a:rPr sz="3900" b="0">
                <a:solidFill>
                  <a:srgbClr val="203F35"/>
                </a:solidFill>
                <a:latin typeface="Georgia"/>
                <a:ea typeface="Georgia"/>
                <a:cs typeface="Georgia"/>
              </a:rPr>
              <a:t>your next problem.</a:t>
            </a:r>
          </a:p>
        </p:txBody>
      </p:sp>
      <p:sp>
        <p:nvSpPr>
          <p:cNvPr id="4" name="Follow the steps. Compare the graph. Keep ">
            <a:extLst xmlns:a="http://schemas.openxmlformats.org/drawingml/2006/main">
              <a:ext uri="{FF2B5EF4-FFF2-40B4-BE49-F238E27FC236}">
                <a16:creationId xmlns:a16="http://schemas.microsoft.com/office/drawing/2014/main" id="{29F33CE4-DB0A-466A-AC2B-85457E775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333875"/>
            <a:ext cx="3905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203F35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203F35"/>
                </a:solidFill>
                <a:latin typeface="Arial"/>
                <a:ea typeface="Arial"/>
                <a:cs typeface="Arial"/>
              </a:rPr>
              <a:t>Follow the steps. Compare the graph. Keep your observations close.</a:t>
            </a:r>
          </a:p>
        </p:txBody>
      </p:sp>
      <p:sp>
        <p:nvSpPr>
          <p:cNvPr id="5" name="See what you can work out.">
            <a:extLst xmlns:a="http://schemas.openxmlformats.org/drawingml/2006/main">
              <a:ext uri="{FF2B5EF4-FFF2-40B4-BE49-F238E27FC236}">
                <a16:creationId xmlns:a16="http://schemas.microsoft.com/office/drawing/2014/main" id="{0B089BAA-209B-41D3-AA26-B2BCA1E64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5667375"/>
            <a:ext cx="390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03F35"/>
                </a:solidFill>
                <a:latin typeface="Georgia"/>
                <a:ea typeface="Georgia"/>
                <a:cs typeface="Georgia"/>
              </a:defRPr>
            </a:pPr>
            <a:r>
              <a:rPr sz="1725" b="1">
                <a:solidFill>
                  <a:srgbClr val="203F35"/>
                </a:solidFill>
                <a:latin typeface="Georgia"/>
                <a:ea typeface="Georgia"/>
                <a:cs typeface="Georgia"/>
              </a:rPr>
              <a:t>See what you can work out.</a:t>
            </a:r>
          </a:p>
        </p:txBody>
      </p:sp>
      <p:sp>
        <p:nvSpPr>
          <p:cNvPr id="6" name="chalkinverse.com">
            <a:extLst xmlns:a="http://schemas.openxmlformats.org/drawingml/2006/main">
              <a:ext uri="{FF2B5EF4-FFF2-40B4-BE49-F238E27FC236}">
                <a16:creationId xmlns:a16="http://schemas.microsoft.com/office/drawing/2014/main" id="{F95D473F-08C5-4176-A275-71EDEEE98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6181725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03F35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03F35"/>
                </a:solidFill>
                <a:latin typeface="Arial"/>
                <a:ea typeface="Arial"/>
                <a:cs typeface="Arial"/>
              </a:rPr>
              <a:t>chalkinverse.com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bc989d3c304731"/>
          <a:stretch xmlns:a="http://schemas.openxmlformats.org/drawingml/2006/main"/>
        </p:blipFill>
        <p:spPr>
          <a:xfrm xmlns:a="http://schemas.openxmlformats.org/drawingml/2006/main">
            <a:off x="190500" y="1411212"/>
            <a:ext cx="7286625" cy="535002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7608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EDEC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087ae2ea174bd3"/>
          <a:stretch xmlns:a="http://schemas.openxmlformats.org/drawingml/2006/main"/>
        </p:blipFill>
        <p:spPr>
          <a:xfrm xmlns:a="http://schemas.openxmlformats.org/drawingml/2006/main">
            <a:off x="739987" y="323850"/>
            <a:ext cx="1758527" cy="590550"/>
          </a:xfrm>
          <a:prstGeom xmlns:a="http://schemas.openxmlformats.org/drawingml/2006/main" prst="rect">
            <a:avLst/>
          </a:prstGeom>
        </p:spPr>
      </p:pic>
      <p:sp>
        <p:nvSpPr>
          <p:cNvPr id="2" name="OBSERVATORY / STAR CHART">
            <a:extLst xmlns:a="http://schemas.openxmlformats.org/drawingml/2006/main">
              <a:ext uri="{FF2B5EF4-FFF2-40B4-BE49-F238E27FC236}">
                <a16:creationId xmlns:a16="http://schemas.microsoft.com/office/drawing/2014/main" id="{E03D44F0-6496-4F45-9EBF-CEC9B5C24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14425"/>
            <a:ext cx="40100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8365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83657"/>
                </a:solidFill>
                <a:latin typeface="Arial"/>
                <a:ea typeface="Arial"/>
                <a:cs typeface="Arial"/>
              </a:rPr>
              <a:t>OBSERVATORY / STAR CHART</a:t>
            </a:r>
          </a:p>
        </p:txBody>
      </p:sp>
      <p:sp>
        <p:nvSpPr>
          <p:cNvPr id="3" name="See where the&#10;math is going.">
            <a:extLst xmlns:a="http://schemas.openxmlformats.org/drawingml/2006/main">
              <a:ext uri="{FF2B5EF4-FFF2-40B4-BE49-F238E27FC236}">
                <a16:creationId xmlns:a16="http://schemas.microsoft.com/office/drawing/2014/main" id="{1A7EE7C7-98E4-48AD-9CAE-3B3BBCBFA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847850"/>
            <a:ext cx="4010025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0">
                <a:solidFill>
                  <a:srgbClr val="283657"/>
                </a:solidFill>
                <a:latin typeface="Georgia"/>
                <a:ea typeface="Georgia"/>
                <a:cs typeface="Georgia"/>
              </a:defRPr>
            </a:pPr>
            <a:r>
              <a:rPr sz="3900" b="0">
                <a:solidFill>
                  <a:srgbClr val="283657"/>
                </a:solidFill>
                <a:latin typeface="Georgia"/>
                <a:ea typeface="Georgia"/>
                <a:cs typeface="Georgia"/>
              </a:rPr>
              <a:t>See where the</a:t>
            </a:r>
          </a:p>
          <a:p xmlns:a="http://schemas.openxmlformats.org/drawingml/2006/main">
            <a:pPr algn="l">
              <a:defRPr sz="3900" b="0">
                <a:solidFill>
                  <a:srgbClr val="283657"/>
                </a:solidFill>
                <a:latin typeface="Georgia"/>
                <a:ea typeface="Georgia"/>
                <a:cs typeface="Georgia"/>
              </a:defRPr>
            </a:pPr>
            <a:r>
              <a:rPr sz="3900" b="0">
                <a:solidFill>
                  <a:srgbClr val="283657"/>
                </a:solidFill>
                <a:latin typeface="Georgia"/>
                <a:ea typeface="Georgia"/>
                <a:cs typeface="Georgia"/>
              </a:rPr>
              <a:t>math is going.</a:t>
            </a:r>
          </a:p>
        </p:txBody>
      </p:sp>
      <p:sp>
        <p:nvSpPr>
          <p:cNvPr id="4" name="A limit, its graph and the numbers around ">
            <a:extLst xmlns:a="http://schemas.openxmlformats.org/drawingml/2006/main">
              <a:ext uri="{FF2B5EF4-FFF2-40B4-BE49-F238E27FC236}">
                <a16:creationId xmlns:a16="http://schemas.microsoft.com/office/drawing/2014/main" id="{C299C600-793C-48A5-82A8-5DE30EC65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333875"/>
            <a:ext cx="401002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28365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283657"/>
                </a:solidFill>
                <a:latin typeface="Arial"/>
                <a:ea typeface="Arial"/>
                <a:cs typeface="Arial"/>
              </a:rPr>
              <a:t>A limit, its graph and the numbers around it. All in view.</a:t>
            </a:r>
          </a:p>
        </p:txBody>
      </p:sp>
      <p:sp>
        <p:nvSpPr>
          <p:cNvPr id="5" name="Explore your next question.">
            <a:extLst xmlns:a="http://schemas.openxmlformats.org/drawingml/2006/main">
              <a:ext uri="{FF2B5EF4-FFF2-40B4-BE49-F238E27FC236}">
                <a16:creationId xmlns:a16="http://schemas.microsoft.com/office/drawing/2014/main" id="{6339E83F-02E3-45C0-AA1C-027C2EF86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667375"/>
            <a:ext cx="40100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83657"/>
                </a:solidFill>
                <a:latin typeface="Georgia"/>
                <a:ea typeface="Georgia"/>
                <a:cs typeface="Georgia"/>
              </a:defRPr>
            </a:pPr>
            <a:r>
              <a:rPr sz="1725" b="1">
                <a:solidFill>
                  <a:srgbClr val="283657"/>
                </a:solidFill>
                <a:latin typeface="Georgia"/>
                <a:ea typeface="Georgia"/>
                <a:cs typeface="Georgia"/>
              </a:rPr>
              <a:t>Explore your next question.</a:t>
            </a:r>
          </a:p>
        </p:txBody>
      </p:sp>
      <p:sp>
        <p:nvSpPr>
          <p:cNvPr id="6" name="chalkinverse.com">
            <a:extLst xmlns:a="http://schemas.openxmlformats.org/drawingml/2006/main">
              <a:ext uri="{FF2B5EF4-FFF2-40B4-BE49-F238E27FC236}">
                <a16:creationId xmlns:a16="http://schemas.microsoft.com/office/drawing/2014/main" id="{F5F63970-24EB-4DCA-AD4D-86B7ABF35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6181725"/>
            <a:ext cx="40100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8365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83657"/>
                </a:solidFill>
                <a:latin typeface="Arial"/>
                <a:ea typeface="Arial"/>
                <a:cs typeface="Arial"/>
              </a:rPr>
              <a:t>chalkinverse.com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6c2b1fdd0948e7"/>
          <a:stretch xmlns:a="http://schemas.openxmlformats.org/drawingml/2006/main"/>
        </p:blipFill>
        <p:spPr>
          <a:xfrm xmlns:a="http://schemas.openxmlformats.org/drawingml/2006/main">
            <a:off x="4714875" y="1411212"/>
            <a:ext cx="7286625" cy="535002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8546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EDF5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9670a8002d486a"/>
          <a:stretch xmlns:a="http://schemas.openxmlformats.org/drawingml/2006/main"/>
        </p:blipFill>
        <p:spPr>
          <a:xfrm xmlns:a="http://schemas.openxmlformats.org/drawingml/2006/main">
            <a:off x="8041640" y="323850"/>
            <a:ext cx="1614170" cy="590550"/>
          </a:xfrm>
          <a:prstGeom xmlns:a="http://schemas.openxmlformats.org/drawingml/2006/main" prst="rect">
            <a:avLst/>
          </a:prstGeom>
        </p:spPr>
      </p:pic>
      <p:sp>
        <p:nvSpPr>
          <p:cNvPr id="2" name="TIDEPOOL / SEA GLASS">
            <a:extLst xmlns:a="http://schemas.openxmlformats.org/drawingml/2006/main">
              <a:ext uri="{FF2B5EF4-FFF2-40B4-BE49-F238E27FC236}">
                <a16:creationId xmlns:a16="http://schemas.microsoft.com/office/drawing/2014/main" id="{3F0C47F9-A0D9-4C99-BF27-8CB68E0B2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1114425"/>
            <a:ext cx="3905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35B5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35B58"/>
                </a:solidFill>
                <a:latin typeface="Arial"/>
                <a:ea typeface="Arial"/>
                <a:cs typeface="Arial"/>
              </a:rPr>
              <a:t>TIDEPOOL / SEA GLASS</a:t>
            </a:r>
          </a:p>
        </p:txBody>
      </p:sp>
      <p:sp>
        <p:nvSpPr>
          <p:cNvPr id="3" name="Follow the curve.&#10;See the limit.">
            <a:extLst xmlns:a="http://schemas.openxmlformats.org/drawingml/2006/main">
              <a:ext uri="{FF2B5EF4-FFF2-40B4-BE49-F238E27FC236}">
                <a16:creationId xmlns:a16="http://schemas.microsoft.com/office/drawing/2014/main" id="{CD5BC02D-9F4E-4455-9698-A796E4266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1847850"/>
            <a:ext cx="3905250" cy="2400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0">
                <a:solidFill>
                  <a:srgbClr val="235B58"/>
                </a:solidFill>
                <a:latin typeface="Georgia"/>
                <a:ea typeface="Georgia"/>
                <a:cs typeface="Georgia"/>
              </a:defRPr>
            </a:pPr>
            <a:r>
              <a:rPr sz="3900" b="0">
                <a:solidFill>
                  <a:srgbClr val="235B58"/>
                </a:solidFill>
                <a:latin typeface="Georgia"/>
                <a:ea typeface="Georgia"/>
                <a:cs typeface="Georgia"/>
              </a:rPr>
              <a:t>Follow the curve.</a:t>
            </a:r>
          </a:p>
          <a:p xmlns:a="http://schemas.openxmlformats.org/drawingml/2006/main">
            <a:pPr algn="l">
              <a:defRPr sz="3900" b="0">
                <a:solidFill>
                  <a:srgbClr val="235B58"/>
                </a:solidFill>
                <a:latin typeface="Georgia"/>
                <a:ea typeface="Georgia"/>
                <a:cs typeface="Georgia"/>
              </a:defRPr>
            </a:pPr>
            <a:r>
              <a:rPr sz="3900" b="0">
                <a:solidFill>
                  <a:srgbClr val="235B58"/>
                </a:solidFill>
                <a:latin typeface="Georgia"/>
                <a:ea typeface="Georgia"/>
                <a:cs typeface="Georgia"/>
              </a:rPr>
              <a:t>See the limit.</a:t>
            </a:r>
          </a:p>
        </p:txBody>
      </p:sp>
      <p:sp>
        <p:nvSpPr>
          <p:cNvPr id="4" name="Room for the algebra. Room for the graph. ">
            <a:extLst xmlns:a="http://schemas.openxmlformats.org/drawingml/2006/main">
              <a:ext uri="{FF2B5EF4-FFF2-40B4-BE49-F238E27FC236}">
                <a16:creationId xmlns:a16="http://schemas.microsoft.com/office/drawing/2014/main" id="{10D7FF7F-B513-49BD-B4BF-CB23F1909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333875"/>
            <a:ext cx="3905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235B58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235B58"/>
                </a:solidFill>
                <a:latin typeface="Arial"/>
                <a:ea typeface="Arial"/>
                <a:cs typeface="Arial"/>
              </a:rPr>
              <a:t>Room for the algebra. Room for the graph. A shore of your own.</a:t>
            </a:r>
          </a:p>
        </p:txBody>
      </p:sp>
      <p:sp>
        <p:nvSpPr>
          <p:cNvPr id="5" name="Take a closer look.">
            <a:extLst xmlns:a="http://schemas.openxmlformats.org/drawingml/2006/main">
              <a:ext uri="{FF2B5EF4-FFF2-40B4-BE49-F238E27FC236}">
                <a16:creationId xmlns:a16="http://schemas.microsoft.com/office/drawing/2014/main" id="{C00EC7B2-B8E0-4B89-A156-A8A85AEA5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5667375"/>
            <a:ext cx="390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35B58"/>
                </a:solidFill>
                <a:latin typeface="Georgia"/>
                <a:ea typeface="Georgia"/>
                <a:cs typeface="Georgia"/>
              </a:defRPr>
            </a:pPr>
            <a:r>
              <a:rPr sz="1725" b="1">
                <a:solidFill>
                  <a:srgbClr val="235B58"/>
                </a:solidFill>
                <a:latin typeface="Georgia"/>
                <a:ea typeface="Georgia"/>
                <a:cs typeface="Georgia"/>
              </a:rPr>
              <a:t>Take a closer look.</a:t>
            </a:r>
          </a:p>
        </p:txBody>
      </p:sp>
      <p:sp>
        <p:nvSpPr>
          <p:cNvPr id="6" name="chalkinverse.com">
            <a:extLst xmlns:a="http://schemas.openxmlformats.org/drawingml/2006/main">
              <a:ext uri="{FF2B5EF4-FFF2-40B4-BE49-F238E27FC236}">
                <a16:creationId xmlns:a16="http://schemas.microsoft.com/office/drawing/2014/main" id="{4E726100-F9BE-4A8F-A7A2-9888FEBA0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6181725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35B5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35B58"/>
                </a:solidFill>
                <a:latin typeface="Arial"/>
                <a:ea typeface="Arial"/>
                <a:cs typeface="Arial"/>
              </a:rPr>
              <a:t>chalkinverse.com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5c740f7a2043d7"/>
          <a:stretch xmlns:a="http://schemas.openxmlformats.org/drawingml/2006/main"/>
        </p:blipFill>
        <p:spPr>
          <a:xfrm xmlns:a="http://schemas.openxmlformats.org/drawingml/2006/main">
            <a:off x="190500" y="1411212"/>
            <a:ext cx="7286625" cy="535002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252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2026-09-08T17:07:05.7400000Z</dcterms:created>
  <dcterms:modified xsi:type="dcterms:W3CDTF">2026-09-08T17:07:05.7400000Z</dcterms:modified>
</coreProperties>
</file>